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50" r:id="rId3"/>
    <p:sldMasterId id="2147483774" r:id="rId4"/>
    <p:sldMasterId id="2147483792" r:id="rId5"/>
    <p:sldMasterId id="2147483810" r:id="rId6"/>
    <p:sldMasterId id="2147483828" r:id="rId7"/>
    <p:sldMasterId id="2147483846" r:id="rId8"/>
    <p:sldMasterId id="2147483864" r:id="rId9"/>
    <p:sldMasterId id="2147483900" r:id="rId10"/>
    <p:sldMasterId id="2147483918" r:id="rId11"/>
    <p:sldMasterId id="2147483936" r:id="rId12"/>
    <p:sldMasterId id="2147483954" r:id="rId13"/>
  </p:sldMasterIdLst>
  <p:notesMasterIdLst>
    <p:notesMasterId r:id="rId89"/>
  </p:notesMasterIdLst>
  <p:handoutMasterIdLst>
    <p:handoutMasterId r:id="rId90"/>
  </p:handoutMasterIdLst>
  <p:sldIdLst>
    <p:sldId id="311" r:id="rId14"/>
    <p:sldId id="326" r:id="rId15"/>
    <p:sldId id="318" r:id="rId16"/>
    <p:sldId id="319" r:id="rId17"/>
    <p:sldId id="320" r:id="rId18"/>
    <p:sldId id="321" r:id="rId19"/>
    <p:sldId id="322" r:id="rId20"/>
    <p:sldId id="327" r:id="rId21"/>
    <p:sldId id="256" r:id="rId22"/>
    <p:sldId id="258" r:id="rId23"/>
    <p:sldId id="259" r:id="rId24"/>
    <p:sldId id="257" r:id="rId25"/>
    <p:sldId id="260" r:id="rId26"/>
    <p:sldId id="261" r:id="rId27"/>
    <p:sldId id="262" r:id="rId28"/>
    <p:sldId id="263" r:id="rId29"/>
    <p:sldId id="264" r:id="rId30"/>
    <p:sldId id="266" r:id="rId31"/>
    <p:sldId id="265" r:id="rId32"/>
    <p:sldId id="267" r:id="rId33"/>
    <p:sldId id="328" r:id="rId34"/>
    <p:sldId id="324" r:id="rId35"/>
    <p:sldId id="325" r:id="rId36"/>
    <p:sldId id="329" r:id="rId37"/>
    <p:sldId id="330" r:id="rId38"/>
    <p:sldId id="331" r:id="rId39"/>
    <p:sldId id="274" r:id="rId40"/>
    <p:sldId id="282" r:id="rId41"/>
    <p:sldId id="284" r:id="rId42"/>
    <p:sldId id="283" r:id="rId43"/>
    <p:sldId id="286" r:id="rId44"/>
    <p:sldId id="285" r:id="rId45"/>
    <p:sldId id="269" r:id="rId46"/>
    <p:sldId id="281" r:id="rId47"/>
    <p:sldId id="312" r:id="rId48"/>
    <p:sldId id="313" r:id="rId49"/>
    <p:sldId id="314" r:id="rId50"/>
    <p:sldId id="315" r:id="rId51"/>
    <p:sldId id="316" r:id="rId52"/>
    <p:sldId id="273" r:id="rId53"/>
    <p:sldId id="280" r:id="rId54"/>
    <p:sldId id="270" r:id="rId55"/>
    <p:sldId id="271" r:id="rId56"/>
    <p:sldId id="272" r:id="rId57"/>
    <p:sldId id="275" r:id="rId58"/>
    <p:sldId id="276" r:id="rId59"/>
    <p:sldId id="277" r:id="rId60"/>
    <p:sldId id="278" r:id="rId61"/>
    <p:sldId id="279" r:id="rId62"/>
    <p:sldId id="287" r:id="rId63"/>
    <p:sldId id="288" r:id="rId64"/>
    <p:sldId id="289" r:id="rId65"/>
    <p:sldId id="290" r:id="rId66"/>
    <p:sldId id="291" r:id="rId67"/>
    <p:sldId id="292" r:id="rId68"/>
    <p:sldId id="293" r:id="rId69"/>
    <p:sldId id="294" r:id="rId70"/>
    <p:sldId id="295" r:id="rId71"/>
    <p:sldId id="296" r:id="rId72"/>
    <p:sldId id="297" r:id="rId73"/>
    <p:sldId id="298" r:id="rId74"/>
    <p:sldId id="317" r:id="rId75"/>
    <p:sldId id="299" r:id="rId76"/>
    <p:sldId id="300" r:id="rId77"/>
    <p:sldId id="301" r:id="rId78"/>
    <p:sldId id="302" r:id="rId79"/>
    <p:sldId id="303" r:id="rId80"/>
    <p:sldId id="304" r:id="rId81"/>
    <p:sldId id="305" r:id="rId82"/>
    <p:sldId id="306" r:id="rId83"/>
    <p:sldId id="307" r:id="rId84"/>
    <p:sldId id="308" r:id="rId85"/>
    <p:sldId id="310" r:id="rId86"/>
    <p:sldId id="309" r:id="rId87"/>
    <p:sldId id="323"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2A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7" d="100"/>
          <a:sy n="67"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handoutMaster" Target="handoutMasters/handoutMaster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BA3F6A-969D-4315-B5D6-F13E3F6D435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1A6C1AB-EED5-440B-98ED-CEE5937CAD7D}">
      <dgm:prSet custT="1"/>
      <dgm:spPr/>
      <dgm:t>
        <a:bodyPr/>
        <a:lstStyle/>
        <a:p>
          <a:pPr algn="l">
            <a:lnSpc>
              <a:spcPct val="100000"/>
            </a:lnSpc>
          </a:pPr>
          <a:r>
            <a:rPr lang="en-US" sz="2400" b="0" i="0" dirty="0"/>
            <a:t>Industri 4.0: </a:t>
          </a:r>
          <a:br>
            <a:rPr lang="en-US" sz="2400" b="0" i="0" dirty="0"/>
          </a:br>
          <a:r>
            <a:rPr lang="en-US" sz="2400" b="0" i="0" dirty="0"/>
            <a:t>memberikan fondasi teknologis yang penting untuk mewujudkan visi, </a:t>
          </a:r>
          <a:endParaRPr lang="en-US" sz="2400" dirty="0"/>
        </a:p>
      </dgm:t>
    </dgm:pt>
    <dgm:pt modelId="{E9A56434-3AFF-4C06-B5A5-B4A9B2E275F5}" type="parTrans" cxnId="{1904F7F9-1E6F-4004-80B7-0F33E7EEC6F6}">
      <dgm:prSet/>
      <dgm:spPr/>
      <dgm:t>
        <a:bodyPr/>
        <a:lstStyle/>
        <a:p>
          <a:endParaRPr lang="en-US"/>
        </a:p>
      </dgm:t>
    </dgm:pt>
    <dgm:pt modelId="{91082513-749E-41BE-B829-17C23447821B}" type="sibTrans" cxnId="{1904F7F9-1E6F-4004-80B7-0F33E7EEC6F6}">
      <dgm:prSet/>
      <dgm:spPr/>
      <dgm:t>
        <a:bodyPr/>
        <a:lstStyle/>
        <a:p>
          <a:endParaRPr lang="en-US"/>
        </a:p>
      </dgm:t>
    </dgm:pt>
    <dgm:pt modelId="{A1552A0D-88CE-4423-9D4F-B9E53E4E7C21}">
      <dgm:prSet custT="1"/>
      <dgm:spPr/>
      <dgm:t>
        <a:bodyPr/>
        <a:lstStyle/>
        <a:p>
          <a:pPr algn="l">
            <a:lnSpc>
              <a:spcPct val="100000"/>
            </a:lnSpc>
          </a:pPr>
          <a:r>
            <a:rPr lang="en-US" sz="1900" b="0" i="0" dirty="0"/>
            <a:t>Society 5.0:</a:t>
          </a:r>
          <a:br>
            <a:rPr lang="en-US" sz="1900" b="0" i="0" dirty="0"/>
          </a:br>
          <a:r>
            <a:rPr lang="en-US" sz="1900" b="0" i="0" dirty="0"/>
            <a:t>menggambarkan transformasi masyarakat yang lebih besar melalui pemanfaatan teknologi canggih demi kesejahteraan manusia dan lingkungan.</a:t>
          </a:r>
          <a:endParaRPr lang="en-US" sz="1900" dirty="0"/>
        </a:p>
      </dgm:t>
    </dgm:pt>
    <dgm:pt modelId="{91861755-2A24-4529-828E-CE616449C170}" type="parTrans" cxnId="{D9010EC8-DE57-4C7A-BA22-5BD1EDB3A442}">
      <dgm:prSet/>
      <dgm:spPr/>
      <dgm:t>
        <a:bodyPr/>
        <a:lstStyle/>
        <a:p>
          <a:endParaRPr lang="en-US"/>
        </a:p>
      </dgm:t>
    </dgm:pt>
    <dgm:pt modelId="{0EAB1F18-48D3-4444-B748-854F78938F87}" type="sibTrans" cxnId="{D9010EC8-DE57-4C7A-BA22-5BD1EDB3A442}">
      <dgm:prSet/>
      <dgm:spPr/>
      <dgm:t>
        <a:bodyPr/>
        <a:lstStyle/>
        <a:p>
          <a:endParaRPr lang="en-US"/>
        </a:p>
      </dgm:t>
    </dgm:pt>
    <dgm:pt modelId="{99201F09-92F4-4405-9F5E-1668F52D082A}" type="pres">
      <dgm:prSet presAssocID="{C3BA3F6A-969D-4315-B5D6-F13E3F6D4352}" presName="root" presStyleCnt="0">
        <dgm:presLayoutVars>
          <dgm:dir/>
          <dgm:resizeHandles val="exact"/>
        </dgm:presLayoutVars>
      </dgm:prSet>
      <dgm:spPr/>
    </dgm:pt>
    <dgm:pt modelId="{6BF176D5-EAF9-4C97-BCFB-C69DCB9D5747}" type="pres">
      <dgm:prSet presAssocID="{A1A6C1AB-EED5-440B-98ED-CEE5937CAD7D}" presName="compNode" presStyleCnt="0"/>
      <dgm:spPr/>
    </dgm:pt>
    <dgm:pt modelId="{1BEC557D-15F9-4A77-AA5B-13ED0DDE1AC5}" type="pres">
      <dgm:prSet presAssocID="{A1A6C1AB-EED5-440B-98ED-CEE5937CAD7D}" presName="bgRect" presStyleLbl="bgShp" presStyleIdx="0" presStyleCnt="2" custScaleY="215114"/>
      <dgm:spPr/>
    </dgm:pt>
    <dgm:pt modelId="{90D0B444-7DC6-4BBA-9D90-D0043C77D9C7}" type="pres">
      <dgm:prSet presAssocID="{A1A6C1AB-EED5-440B-98ED-CEE5937CAD7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arty Mask"/>
        </a:ext>
      </dgm:extLst>
    </dgm:pt>
    <dgm:pt modelId="{40E9B77E-E3FB-4256-BFAA-A395C39B350F}" type="pres">
      <dgm:prSet presAssocID="{A1A6C1AB-EED5-440B-98ED-CEE5937CAD7D}" presName="spaceRect" presStyleCnt="0"/>
      <dgm:spPr/>
    </dgm:pt>
    <dgm:pt modelId="{CD8D7A89-9F46-46BF-AA84-0943D3984101}" type="pres">
      <dgm:prSet presAssocID="{A1A6C1AB-EED5-440B-98ED-CEE5937CAD7D}" presName="parTx" presStyleLbl="revTx" presStyleIdx="0" presStyleCnt="2" custScaleX="112426" custLinFactNeighborX="-54" custLinFactNeighborY="-23653">
        <dgm:presLayoutVars>
          <dgm:chMax val="0"/>
          <dgm:chPref val="0"/>
        </dgm:presLayoutVars>
      </dgm:prSet>
      <dgm:spPr/>
    </dgm:pt>
    <dgm:pt modelId="{3BE3EC77-514D-4022-A9F2-7B451575B75F}" type="pres">
      <dgm:prSet presAssocID="{91082513-749E-41BE-B829-17C23447821B}" presName="sibTrans" presStyleCnt="0"/>
      <dgm:spPr/>
    </dgm:pt>
    <dgm:pt modelId="{17AC9F23-19C1-432B-9ECA-E799D27FC291}" type="pres">
      <dgm:prSet presAssocID="{A1552A0D-88CE-4423-9D4F-B9E53E4E7C21}" presName="compNode" presStyleCnt="0"/>
      <dgm:spPr/>
    </dgm:pt>
    <dgm:pt modelId="{3BE532FF-4697-431F-AF51-142B21E81E2F}" type="pres">
      <dgm:prSet presAssocID="{A1552A0D-88CE-4423-9D4F-B9E53E4E7C21}" presName="bgRect" presStyleLbl="bgShp" presStyleIdx="1" presStyleCnt="2" custScaleY="196323" custLinFactNeighborY="14103"/>
      <dgm:spPr/>
    </dgm:pt>
    <dgm:pt modelId="{9DE5F49F-D9A8-48CF-81F9-A6AEFCACF674}" type="pres">
      <dgm:prSet presAssocID="{A1552A0D-88CE-4423-9D4F-B9E53E4E7C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ptain"/>
        </a:ext>
      </dgm:extLst>
    </dgm:pt>
    <dgm:pt modelId="{17E1A993-A3FE-4777-9A3E-7CFA88BE83A4}" type="pres">
      <dgm:prSet presAssocID="{A1552A0D-88CE-4423-9D4F-B9E53E4E7C21}" presName="spaceRect" presStyleCnt="0"/>
      <dgm:spPr/>
    </dgm:pt>
    <dgm:pt modelId="{A50888E4-81CA-4D8B-A856-2492E0905E1B}" type="pres">
      <dgm:prSet presAssocID="{A1552A0D-88CE-4423-9D4F-B9E53E4E7C21}" presName="parTx" presStyleLbl="revTx" presStyleIdx="1" presStyleCnt="2" custScaleX="111347" custScaleY="104358" custLinFactNeighborX="486" custLinFactNeighborY="-12548">
        <dgm:presLayoutVars>
          <dgm:chMax val="0"/>
          <dgm:chPref val="0"/>
        </dgm:presLayoutVars>
      </dgm:prSet>
      <dgm:spPr/>
    </dgm:pt>
  </dgm:ptLst>
  <dgm:cxnLst>
    <dgm:cxn modelId="{29026138-566C-4B76-B0AB-53A330DD594D}" type="presOf" srcId="{A1A6C1AB-EED5-440B-98ED-CEE5937CAD7D}" destId="{CD8D7A89-9F46-46BF-AA84-0943D3984101}" srcOrd="0" destOrd="0" presId="urn:microsoft.com/office/officeart/2018/2/layout/IconVerticalSolidList"/>
    <dgm:cxn modelId="{FAE72191-CE01-4913-9EAD-61AF032601CA}" type="presOf" srcId="{A1552A0D-88CE-4423-9D4F-B9E53E4E7C21}" destId="{A50888E4-81CA-4D8B-A856-2492E0905E1B}" srcOrd="0" destOrd="0" presId="urn:microsoft.com/office/officeart/2018/2/layout/IconVerticalSolidList"/>
    <dgm:cxn modelId="{D9010EC8-DE57-4C7A-BA22-5BD1EDB3A442}" srcId="{C3BA3F6A-969D-4315-B5D6-F13E3F6D4352}" destId="{A1552A0D-88CE-4423-9D4F-B9E53E4E7C21}" srcOrd="1" destOrd="0" parTransId="{91861755-2A24-4529-828E-CE616449C170}" sibTransId="{0EAB1F18-48D3-4444-B748-854F78938F87}"/>
    <dgm:cxn modelId="{A9BF5BEA-E3E4-4B10-B7C2-D1DD97E0FD6C}" type="presOf" srcId="{C3BA3F6A-969D-4315-B5D6-F13E3F6D4352}" destId="{99201F09-92F4-4405-9F5E-1668F52D082A}" srcOrd="0" destOrd="0" presId="urn:microsoft.com/office/officeart/2018/2/layout/IconVerticalSolidList"/>
    <dgm:cxn modelId="{1904F7F9-1E6F-4004-80B7-0F33E7EEC6F6}" srcId="{C3BA3F6A-969D-4315-B5D6-F13E3F6D4352}" destId="{A1A6C1AB-EED5-440B-98ED-CEE5937CAD7D}" srcOrd="0" destOrd="0" parTransId="{E9A56434-3AFF-4C06-B5A5-B4A9B2E275F5}" sibTransId="{91082513-749E-41BE-B829-17C23447821B}"/>
    <dgm:cxn modelId="{148D1BA8-C979-4683-A643-986B708FF973}" type="presParOf" srcId="{99201F09-92F4-4405-9F5E-1668F52D082A}" destId="{6BF176D5-EAF9-4C97-BCFB-C69DCB9D5747}" srcOrd="0" destOrd="0" presId="urn:microsoft.com/office/officeart/2018/2/layout/IconVerticalSolidList"/>
    <dgm:cxn modelId="{DD164E97-BF6B-4945-925D-7FE2ED10A6A1}" type="presParOf" srcId="{6BF176D5-EAF9-4C97-BCFB-C69DCB9D5747}" destId="{1BEC557D-15F9-4A77-AA5B-13ED0DDE1AC5}" srcOrd="0" destOrd="0" presId="urn:microsoft.com/office/officeart/2018/2/layout/IconVerticalSolidList"/>
    <dgm:cxn modelId="{9391135F-1563-425F-A5DF-23D0F138C7AB}" type="presParOf" srcId="{6BF176D5-EAF9-4C97-BCFB-C69DCB9D5747}" destId="{90D0B444-7DC6-4BBA-9D90-D0043C77D9C7}" srcOrd="1" destOrd="0" presId="urn:microsoft.com/office/officeart/2018/2/layout/IconVerticalSolidList"/>
    <dgm:cxn modelId="{F093522E-C672-4B4B-8D84-D2BD81A0C5DF}" type="presParOf" srcId="{6BF176D5-EAF9-4C97-BCFB-C69DCB9D5747}" destId="{40E9B77E-E3FB-4256-BFAA-A395C39B350F}" srcOrd="2" destOrd="0" presId="urn:microsoft.com/office/officeart/2018/2/layout/IconVerticalSolidList"/>
    <dgm:cxn modelId="{2652E884-7780-4BB7-9EFB-EFE7CFCBB08B}" type="presParOf" srcId="{6BF176D5-EAF9-4C97-BCFB-C69DCB9D5747}" destId="{CD8D7A89-9F46-46BF-AA84-0943D3984101}" srcOrd="3" destOrd="0" presId="urn:microsoft.com/office/officeart/2018/2/layout/IconVerticalSolidList"/>
    <dgm:cxn modelId="{CED0FCF3-FCA1-4076-AC48-5BD48EA3105C}" type="presParOf" srcId="{99201F09-92F4-4405-9F5E-1668F52D082A}" destId="{3BE3EC77-514D-4022-A9F2-7B451575B75F}" srcOrd="1" destOrd="0" presId="urn:microsoft.com/office/officeart/2018/2/layout/IconVerticalSolidList"/>
    <dgm:cxn modelId="{054B1790-755B-476C-B92C-73BABE08D524}" type="presParOf" srcId="{99201F09-92F4-4405-9F5E-1668F52D082A}" destId="{17AC9F23-19C1-432B-9ECA-E799D27FC291}" srcOrd="2" destOrd="0" presId="urn:microsoft.com/office/officeart/2018/2/layout/IconVerticalSolidList"/>
    <dgm:cxn modelId="{50A749DF-EFCF-4C4E-9396-289266124FDD}" type="presParOf" srcId="{17AC9F23-19C1-432B-9ECA-E799D27FC291}" destId="{3BE532FF-4697-431F-AF51-142B21E81E2F}" srcOrd="0" destOrd="0" presId="urn:microsoft.com/office/officeart/2018/2/layout/IconVerticalSolidList"/>
    <dgm:cxn modelId="{31D07481-7421-4F00-A452-9843CAA4E4F4}" type="presParOf" srcId="{17AC9F23-19C1-432B-9ECA-E799D27FC291}" destId="{9DE5F49F-D9A8-48CF-81F9-A6AEFCACF674}" srcOrd="1" destOrd="0" presId="urn:microsoft.com/office/officeart/2018/2/layout/IconVerticalSolidList"/>
    <dgm:cxn modelId="{851CCDF2-F2D8-4972-B0E8-56C09A364DCB}" type="presParOf" srcId="{17AC9F23-19C1-432B-9ECA-E799D27FC291}" destId="{17E1A993-A3FE-4777-9A3E-7CFA88BE83A4}" srcOrd="2" destOrd="0" presId="urn:microsoft.com/office/officeart/2018/2/layout/IconVerticalSolidList"/>
    <dgm:cxn modelId="{809947FE-C93D-4A18-98AF-1270C84DD239}" type="presParOf" srcId="{17AC9F23-19C1-432B-9ECA-E799D27FC291}" destId="{A50888E4-81CA-4D8B-A856-2492E0905E1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AB1E7A-62B8-45ED-9C81-453E4F996F6A}" type="doc">
      <dgm:prSet loTypeId="urn:microsoft.com/office/officeart/2016/7/layout/VerticalSolidActionList" loCatId="List" qsTypeId="urn:microsoft.com/office/officeart/2005/8/quickstyle/simple1" qsCatId="simple" csTypeId="urn:microsoft.com/office/officeart/2018/5/colors/Iconchunking_neutralbg_colorful1" csCatId="colorful" phldr="1"/>
      <dgm:spPr/>
      <dgm:t>
        <a:bodyPr/>
        <a:lstStyle/>
        <a:p>
          <a:endParaRPr lang="en-US"/>
        </a:p>
      </dgm:t>
    </dgm:pt>
    <dgm:pt modelId="{6462E921-AF61-4858-9122-5C4649A010DA}">
      <dgm:prSet custT="1"/>
      <dgm:spPr/>
      <dgm:t>
        <a:bodyPr/>
        <a:lstStyle/>
        <a:p>
          <a:r>
            <a:rPr lang="en-US" sz="1800" b="1" dirty="0"/>
            <a:t>Membangun Basis Data Terpusat</a:t>
          </a:r>
          <a:endParaRPr lang="en-US" sz="1800" dirty="0"/>
        </a:p>
      </dgm:t>
    </dgm:pt>
    <dgm:pt modelId="{FB388A69-6675-4C91-BDE7-B6A6A4423589}" type="parTrans" cxnId="{313AB015-0E49-4F9D-A67E-3BB1C80E4736}">
      <dgm:prSet/>
      <dgm:spPr/>
      <dgm:t>
        <a:bodyPr/>
        <a:lstStyle/>
        <a:p>
          <a:endParaRPr lang="en-US"/>
        </a:p>
      </dgm:t>
    </dgm:pt>
    <dgm:pt modelId="{01359659-61C6-49E1-986A-664C6F6F7239}" type="sibTrans" cxnId="{313AB015-0E49-4F9D-A67E-3BB1C80E4736}">
      <dgm:prSet/>
      <dgm:spPr/>
      <dgm:t>
        <a:bodyPr/>
        <a:lstStyle/>
        <a:p>
          <a:endParaRPr lang="en-US"/>
        </a:p>
      </dgm:t>
    </dgm:pt>
    <dgm:pt modelId="{5C41F5A6-7D71-4B04-8CE4-F523184A462C}">
      <dgm:prSet custT="1"/>
      <dgm:spPr/>
      <dgm:t>
        <a:bodyPr/>
        <a:lstStyle/>
        <a:p>
          <a:pPr algn="just"/>
          <a:r>
            <a:rPr lang="en-US" sz="2800" dirty="0"/>
            <a:t>Membuat platform berbasis cloud untuk menyimpan data program, hasil penelitian, dan laporan.</a:t>
          </a:r>
        </a:p>
      </dgm:t>
    </dgm:pt>
    <dgm:pt modelId="{99B04E6E-726F-4AD8-9B38-5B11DA99D107}" type="parTrans" cxnId="{8C980870-D643-4EB0-BB6B-CB9671769860}">
      <dgm:prSet/>
      <dgm:spPr/>
      <dgm:t>
        <a:bodyPr/>
        <a:lstStyle/>
        <a:p>
          <a:endParaRPr lang="en-US"/>
        </a:p>
      </dgm:t>
    </dgm:pt>
    <dgm:pt modelId="{B956D061-7E7D-4958-AC68-4BEFFE7C8C7D}" type="sibTrans" cxnId="{8C980870-D643-4EB0-BB6B-CB9671769860}">
      <dgm:prSet/>
      <dgm:spPr/>
      <dgm:t>
        <a:bodyPr/>
        <a:lstStyle/>
        <a:p>
          <a:endParaRPr lang="en-US"/>
        </a:p>
      </dgm:t>
    </dgm:pt>
    <dgm:pt modelId="{ADBE6EB5-839B-467A-A3C6-FA5918D2A215}">
      <dgm:prSet custT="1"/>
      <dgm:spPr/>
      <dgm:t>
        <a:bodyPr/>
        <a:lstStyle/>
        <a:p>
          <a:pPr rtl="0"/>
          <a:r>
            <a:rPr lang="en-US" sz="1800" b="1" dirty="0"/>
            <a:t>Integrasi dengan Gen AI</a:t>
          </a:r>
          <a:endParaRPr lang="en-US" sz="1800" dirty="0"/>
        </a:p>
      </dgm:t>
    </dgm:pt>
    <dgm:pt modelId="{489EC9BA-C4CE-4E42-B136-F27615ED4C18}" type="parTrans" cxnId="{75981CED-0EF3-4126-A723-44BD792B889D}">
      <dgm:prSet/>
      <dgm:spPr/>
      <dgm:t>
        <a:bodyPr/>
        <a:lstStyle/>
        <a:p>
          <a:endParaRPr lang="en-US"/>
        </a:p>
      </dgm:t>
    </dgm:pt>
    <dgm:pt modelId="{16B77B07-ADF9-44D6-83AB-3604216D1BA1}" type="sibTrans" cxnId="{75981CED-0EF3-4126-A723-44BD792B889D}">
      <dgm:prSet/>
      <dgm:spPr/>
      <dgm:t>
        <a:bodyPr/>
        <a:lstStyle/>
        <a:p>
          <a:endParaRPr lang="en-US"/>
        </a:p>
      </dgm:t>
    </dgm:pt>
    <dgm:pt modelId="{9526E694-E0C4-415A-BB9E-FEDAD2368349}">
      <dgm:prSet custT="1"/>
      <dgm:spPr/>
      <dgm:t>
        <a:bodyPr/>
        <a:lstStyle/>
        <a:p>
          <a:pPr algn="just"/>
          <a:r>
            <a:rPr lang="en-US" sz="2800" dirty="0"/>
            <a:t>Menghubungkan basis data dengan Gen AI untuk otomatisasi pelaporan, analisis tren, dan pembuatan konten.</a:t>
          </a:r>
        </a:p>
      </dgm:t>
    </dgm:pt>
    <dgm:pt modelId="{78FEBE27-B4A4-4CA5-ABAE-3063C5FDE382}" type="parTrans" cxnId="{5F5C1D8B-4C70-4103-B187-4B4431B9E16F}">
      <dgm:prSet/>
      <dgm:spPr/>
      <dgm:t>
        <a:bodyPr/>
        <a:lstStyle/>
        <a:p>
          <a:endParaRPr lang="en-US"/>
        </a:p>
      </dgm:t>
    </dgm:pt>
    <dgm:pt modelId="{E0356C4C-CF45-4B34-B6B6-B7C158E37796}" type="sibTrans" cxnId="{5F5C1D8B-4C70-4103-B187-4B4431B9E16F}">
      <dgm:prSet/>
      <dgm:spPr/>
      <dgm:t>
        <a:bodyPr/>
        <a:lstStyle/>
        <a:p>
          <a:endParaRPr lang="en-US"/>
        </a:p>
      </dgm:t>
    </dgm:pt>
    <dgm:pt modelId="{CF0BD2F6-6BF2-4300-849E-5761A7D89DB4}">
      <dgm:prSet custT="1"/>
      <dgm:spPr/>
      <dgm:t>
        <a:bodyPr/>
        <a:lstStyle/>
        <a:p>
          <a:r>
            <a:rPr lang="en-US" sz="1800" b="1" dirty="0"/>
            <a:t>Pelatihan Pengurus dan Relawan</a:t>
          </a:r>
          <a:endParaRPr lang="en-US" sz="1800" dirty="0"/>
        </a:p>
      </dgm:t>
    </dgm:pt>
    <dgm:pt modelId="{68B5C47B-A80A-4748-8AF8-DD1722601EFB}" type="parTrans" cxnId="{52162A18-239A-4F29-8FC0-0614C47379C6}">
      <dgm:prSet/>
      <dgm:spPr/>
      <dgm:t>
        <a:bodyPr/>
        <a:lstStyle/>
        <a:p>
          <a:endParaRPr lang="en-US"/>
        </a:p>
      </dgm:t>
    </dgm:pt>
    <dgm:pt modelId="{0CD88F1E-3154-4F4A-BB63-EB60FC5A3EB7}" type="sibTrans" cxnId="{52162A18-239A-4F29-8FC0-0614C47379C6}">
      <dgm:prSet/>
      <dgm:spPr/>
      <dgm:t>
        <a:bodyPr/>
        <a:lstStyle/>
        <a:p>
          <a:endParaRPr lang="en-US"/>
        </a:p>
      </dgm:t>
    </dgm:pt>
    <dgm:pt modelId="{78F57E45-A0F5-4F8F-9B89-F5A2CE2BAD49}">
      <dgm:prSet custT="1"/>
      <dgm:spPr/>
      <dgm:t>
        <a:bodyPr/>
        <a:lstStyle/>
        <a:p>
          <a:pPr algn="just"/>
          <a:r>
            <a:rPr lang="en-US" sz="2800" dirty="0"/>
            <a:t>Memberikan pelatihan digital untuk menggunakan basis data dan Gen AI secara efektif.</a:t>
          </a:r>
        </a:p>
      </dgm:t>
    </dgm:pt>
    <dgm:pt modelId="{786E3977-75BA-499B-B146-7D083BB51EC2}" type="parTrans" cxnId="{579E1D35-2820-4A11-BBF6-CC49E714D1A0}">
      <dgm:prSet/>
      <dgm:spPr/>
      <dgm:t>
        <a:bodyPr/>
        <a:lstStyle/>
        <a:p>
          <a:endParaRPr lang="en-US"/>
        </a:p>
      </dgm:t>
    </dgm:pt>
    <dgm:pt modelId="{723AEECB-AB8D-4D09-918A-4AAF3F303F64}" type="sibTrans" cxnId="{579E1D35-2820-4A11-BBF6-CC49E714D1A0}">
      <dgm:prSet/>
      <dgm:spPr/>
      <dgm:t>
        <a:bodyPr/>
        <a:lstStyle/>
        <a:p>
          <a:endParaRPr lang="en-US"/>
        </a:p>
      </dgm:t>
    </dgm:pt>
    <dgm:pt modelId="{4D2FF8AF-F335-4CF5-AE82-E396677B8FE1}">
      <dgm:prSet custT="1"/>
      <dgm:spPr/>
      <dgm:t>
        <a:bodyPr/>
        <a:lstStyle/>
        <a:p>
          <a:r>
            <a:rPr lang="en-US" sz="1800" b="1" dirty="0"/>
            <a:t>Evaluasi dan Pengembangan</a:t>
          </a:r>
          <a:endParaRPr lang="en-US" sz="1800" dirty="0"/>
        </a:p>
      </dgm:t>
    </dgm:pt>
    <dgm:pt modelId="{595F35D6-ADA6-46C3-9832-20761C1683BA}" type="parTrans" cxnId="{18F19161-1403-4F66-A166-EC211280A033}">
      <dgm:prSet/>
      <dgm:spPr/>
      <dgm:t>
        <a:bodyPr/>
        <a:lstStyle/>
        <a:p>
          <a:endParaRPr lang="en-US"/>
        </a:p>
      </dgm:t>
    </dgm:pt>
    <dgm:pt modelId="{02F287F4-51F1-41E6-8A0C-383F096D1B12}" type="sibTrans" cxnId="{18F19161-1403-4F66-A166-EC211280A033}">
      <dgm:prSet/>
      <dgm:spPr/>
      <dgm:t>
        <a:bodyPr/>
        <a:lstStyle/>
        <a:p>
          <a:endParaRPr lang="en-US"/>
        </a:p>
      </dgm:t>
    </dgm:pt>
    <dgm:pt modelId="{9C9F146E-7FA2-4320-B65C-29C91566A142}">
      <dgm:prSet custT="1"/>
      <dgm:spPr/>
      <dgm:t>
        <a:bodyPr/>
        <a:lstStyle/>
        <a:p>
          <a:pPr algn="just"/>
          <a:r>
            <a:rPr lang="en-US" sz="2800" dirty="0"/>
            <a:t>Mengukur dampak penerapan basis data dan Gen AI secara berkala untuk pengembangan sistem lebih lanjut.</a:t>
          </a:r>
        </a:p>
      </dgm:t>
    </dgm:pt>
    <dgm:pt modelId="{B390BEDB-41C7-4E61-88A4-A528296C8FFE}" type="parTrans" cxnId="{6909FE48-496A-4DFC-8516-692ABD9ED15A}">
      <dgm:prSet/>
      <dgm:spPr/>
      <dgm:t>
        <a:bodyPr/>
        <a:lstStyle/>
        <a:p>
          <a:endParaRPr lang="en-US"/>
        </a:p>
      </dgm:t>
    </dgm:pt>
    <dgm:pt modelId="{9433B89F-1004-4CBD-AA32-C132F0D29856}" type="sibTrans" cxnId="{6909FE48-496A-4DFC-8516-692ABD9ED15A}">
      <dgm:prSet/>
      <dgm:spPr/>
      <dgm:t>
        <a:bodyPr/>
        <a:lstStyle/>
        <a:p>
          <a:endParaRPr lang="en-US"/>
        </a:p>
      </dgm:t>
    </dgm:pt>
    <dgm:pt modelId="{B824C701-3A64-47B9-A765-6AAA5F1607F5}" type="pres">
      <dgm:prSet presAssocID="{E6AB1E7A-62B8-45ED-9C81-453E4F996F6A}" presName="Name0" presStyleCnt="0">
        <dgm:presLayoutVars>
          <dgm:dir/>
          <dgm:animLvl val="lvl"/>
          <dgm:resizeHandles val="exact"/>
        </dgm:presLayoutVars>
      </dgm:prSet>
      <dgm:spPr/>
    </dgm:pt>
    <dgm:pt modelId="{F7F6A473-E8D2-40E7-953A-A6C7959C507D}" type="pres">
      <dgm:prSet presAssocID="{6462E921-AF61-4858-9122-5C4649A010DA}" presName="linNode" presStyleCnt="0"/>
      <dgm:spPr/>
    </dgm:pt>
    <dgm:pt modelId="{B310396A-5BD6-4CF8-90C8-D71697C9FEB7}" type="pres">
      <dgm:prSet presAssocID="{6462E921-AF61-4858-9122-5C4649A010DA}" presName="parentText" presStyleLbl="alignNode1" presStyleIdx="0" presStyleCnt="4">
        <dgm:presLayoutVars>
          <dgm:chMax val="1"/>
          <dgm:bulletEnabled/>
        </dgm:presLayoutVars>
      </dgm:prSet>
      <dgm:spPr/>
    </dgm:pt>
    <dgm:pt modelId="{235CC4CC-3AC0-40BF-9963-7A9C627AE779}" type="pres">
      <dgm:prSet presAssocID="{6462E921-AF61-4858-9122-5C4649A010DA}" presName="descendantText" presStyleLbl="alignAccFollowNode1" presStyleIdx="0" presStyleCnt="4">
        <dgm:presLayoutVars>
          <dgm:bulletEnabled/>
        </dgm:presLayoutVars>
      </dgm:prSet>
      <dgm:spPr/>
    </dgm:pt>
    <dgm:pt modelId="{2567BE88-533A-4EBC-A9A3-A756666D899E}" type="pres">
      <dgm:prSet presAssocID="{01359659-61C6-49E1-986A-664C6F6F7239}" presName="sp" presStyleCnt="0"/>
      <dgm:spPr/>
    </dgm:pt>
    <dgm:pt modelId="{BB141EF6-EC2A-45DF-AA43-7D4211DF5295}" type="pres">
      <dgm:prSet presAssocID="{ADBE6EB5-839B-467A-A3C6-FA5918D2A215}" presName="linNode" presStyleCnt="0"/>
      <dgm:spPr/>
    </dgm:pt>
    <dgm:pt modelId="{AAC839EB-56A8-446E-A041-32DCB86D578E}" type="pres">
      <dgm:prSet presAssocID="{ADBE6EB5-839B-467A-A3C6-FA5918D2A215}" presName="parentText" presStyleLbl="alignNode1" presStyleIdx="1" presStyleCnt="4">
        <dgm:presLayoutVars>
          <dgm:chMax val="1"/>
          <dgm:bulletEnabled/>
        </dgm:presLayoutVars>
      </dgm:prSet>
      <dgm:spPr/>
    </dgm:pt>
    <dgm:pt modelId="{FAFA89BE-9B14-4515-8C09-BA31D0E9C459}" type="pres">
      <dgm:prSet presAssocID="{ADBE6EB5-839B-467A-A3C6-FA5918D2A215}" presName="descendantText" presStyleLbl="alignAccFollowNode1" presStyleIdx="1" presStyleCnt="4">
        <dgm:presLayoutVars>
          <dgm:bulletEnabled/>
        </dgm:presLayoutVars>
      </dgm:prSet>
      <dgm:spPr/>
    </dgm:pt>
    <dgm:pt modelId="{6845D6D8-A3D5-47B5-BFAF-1B8721CF1E99}" type="pres">
      <dgm:prSet presAssocID="{16B77B07-ADF9-44D6-83AB-3604216D1BA1}" presName="sp" presStyleCnt="0"/>
      <dgm:spPr/>
    </dgm:pt>
    <dgm:pt modelId="{4F48EE7C-C8EB-4D45-8021-CB5276216B50}" type="pres">
      <dgm:prSet presAssocID="{CF0BD2F6-6BF2-4300-849E-5761A7D89DB4}" presName="linNode" presStyleCnt="0"/>
      <dgm:spPr/>
    </dgm:pt>
    <dgm:pt modelId="{FB5D7184-D249-46FD-A800-CB4FCEAA0317}" type="pres">
      <dgm:prSet presAssocID="{CF0BD2F6-6BF2-4300-849E-5761A7D89DB4}" presName="parentText" presStyleLbl="alignNode1" presStyleIdx="2" presStyleCnt="4">
        <dgm:presLayoutVars>
          <dgm:chMax val="1"/>
          <dgm:bulletEnabled/>
        </dgm:presLayoutVars>
      </dgm:prSet>
      <dgm:spPr/>
    </dgm:pt>
    <dgm:pt modelId="{4061E19E-A7DD-43E9-9299-9E852DBE1C5F}" type="pres">
      <dgm:prSet presAssocID="{CF0BD2F6-6BF2-4300-849E-5761A7D89DB4}" presName="descendantText" presStyleLbl="alignAccFollowNode1" presStyleIdx="2" presStyleCnt="4">
        <dgm:presLayoutVars>
          <dgm:bulletEnabled/>
        </dgm:presLayoutVars>
      </dgm:prSet>
      <dgm:spPr/>
    </dgm:pt>
    <dgm:pt modelId="{A7E2BA7D-9AFD-4A35-A7F2-BE6E4247DCED}" type="pres">
      <dgm:prSet presAssocID="{0CD88F1E-3154-4F4A-BB63-EB60FC5A3EB7}" presName="sp" presStyleCnt="0"/>
      <dgm:spPr/>
    </dgm:pt>
    <dgm:pt modelId="{211B3B72-8349-4702-B99D-2401945A035A}" type="pres">
      <dgm:prSet presAssocID="{4D2FF8AF-F335-4CF5-AE82-E396677B8FE1}" presName="linNode" presStyleCnt="0"/>
      <dgm:spPr/>
    </dgm:pt>
    <dgm:pt modelId="{85A59FA4-EE4F-49EF-A977-F61B6199C2B8}" type="pres">
      <dgm:prSet presAssocID="{4D2FF8AF-F335-4CF5-AE82-E396677B8FE1}" presName="parentText" presStyleLbl="alignNode1" presStyleIdx="3" presStyleCnt="4">
        <dgm:presLayoutVars>
          <dgm:chMax val="1"/>
          <dgm:bulletEnabled/>
        </dgm:presLayoutVars>
      </dgm:prSet>
      <dgm:spPr/>
    </dgm:pt>
    <dgm:pt modelId="{74439DAC-153B-4DA3-ABF6-C6CE0445D91B}" type="pres">
      <dgm:prSet presAssocID="{4D2FF8AF-F335-4CF5-AE82-E396677B8FE1}" presName="descendantText" presStyleLbl="alignAccFollowNode1" presStyleIdx="3" presStyleCnt="4">
        <dgm:presLayoutVars>
          <dgm:bulletEnabled/>
        </dgm:presLayoutVars>
      </dgm:prSet>
      <dgm:spPr/>
    </dgm:pt>
  </dgm:ptLst>
  <dgm:cxnLst>
    <dgm:cxn modelId="{CF2D360D-66BF-4296-A554-E840339B7E45}" type="presOf" srcId="{4D2FF8AF-F335-4CF5-AE82-E396677B8FE1}" destId="{85A59FA4-EE4F-49EF-A977-F61B6199C2B8}" srcOrd="0" destOrd="0" presId="urn:microsoft.com/office/officeart/2016/7/layout/VerticalSolidActionList"/>
    <dgm:cxn modelId="{313AB015-0E49-4F9D-A67E-3BB1C80E4736}" srcId="{E6AB1E7A-62B8-45ED-9C81-453E4F996F6A}" destId="{6462E921-AF61-4858-9122-5C4649A010DA}" srcOrd="0" destOrd="0" parTransId="{FB388A69-6675-4C91-BDE7-B6A6A4423589}" sibTransId="{01359659-61C6-49E1-986A-664C6F6F7239}"/>
    <dgm:cxn modelId="{52162A18-239A-4F29-8FC0-0614C47379C6}" srcId="{E6AB1E7A-62B8-45ED-9C81-453E4F996F6A}" destId="{CF0BD2F6-6BF2-4300-849E-5761A7D89DB4}" srcOrd="2" destOrd="0" parTransId="{68B5C47B-A80A-4748-8AF8-DD1722601EFB}" sibTransId="{0CD88F1E-3154-4F4A-BB63-EB60FC5A3EB7}"/>
    <dgm:cxn modelId="{579E1D35-2820-4A11-BBF6-CC49E714D1A0}" srcId="{CF0BD2F6-6BF2-4300-849E-5761A7D89DB4}" destId="{78F57E45-A0F5-4F8F-9B89-F5A2CE2BAD49}" srcOrd="0" destOrd="0" parTransId="{786E3977-75BA-499B-B146-7D083BB51EC2}" sibTransId="{723AEECB-AB8D-4D09-918A-4AAF3F303F64}"/>
    <dgm:cxn modelId="{18F19161-1403-4F66-A166-EC211280A033}" srcId="{E6AB1E7A-62B8-45ED-9C81-453E4F996F6A}" destId="{4D2FF8AF-F335-4CF5-AE82-E396677B8FE1}" srcOrd="3" destOrd="0" parTransId="{595F35D6-ADA6-46C3-9832-20761C1683BA}" sibTransId="{02F287F4-51F1-41E6-8A0C-383F096D1B12}"/>
    <dgm:cxn modelId="{99976E66-A56B-49AA-86BB-2D3D9512B3A2}" type="presOf" srcId="{CF0BD2F6-6BF2-4300-849E-5761A7D89DB4}" destId="{FB5D7184-D249-46FD-A800-CB4FCEAA0317}" srcOrd="0" destOrd="0" presId="urn:microsoft.com/office/officeart/2016/7/layout/VerticalSolidActionList"/>
    <dgm:cxn modelId="{DADFB167-8EBA-4EF9-9972-73079F81ECB4}" type="presOf" srcId="{9C9F146E-7FA2-4320-B65C-29C91566A142}" destId="{74439DAC-153B-4DA3-ABF6-C6CE0445D91B}" srcOrd="0" destOrd="0" presId="urn:microsoft.com/office/officeart/2016/7/layout/VerticalSolidActionList"/>
    <dgm:cxn modelId="{6909FE48-496A-4DFC-8516-692ABD9ED15A}" srcId="{4D2FF8AF-F335-4CF5-AE82-E396677B8FE1}" destId="{9C9F146E-7FA2-4320-B65C-29C91566A142}" srcOrd="0" destOrd="0" parTransId="{B390BEDB-41C7-4E61-88A4-A528296C8FFE}" sibTransId="{9433B89F-1004-4CBD-AA32-C132F0D29856}"/>
    <dgm:cxn modelId="{8C980870-D643-4EB0-BB6B-CB9671769860}" srcId="{6462E921-AF61-4858-9122-5C4649A010DA}" destId="{5C41F5A6-7D71-4B04-8CE4-F523184A462C}" srcOrd="0" destOrd="0" parTransId="{99B04E6E-726F-4AD8-9B38-5B11DA99D107}" sibTransId="{B956D061-7E7D-4958-AC68-4BEFFE7C8C7D}"/>
    <dgm:cxn modelId="{C261BD72-5228-4514-ADD8-DF45334E067C}" type="presOf" srcId="{78F57E45-A0F5-4F8F-9B89-F5A2CE2BAD49}" destId="{4061E19E-A7DD-43E9-9299-9E852DBE1C5F}" srcOrd="0" destOrd="0" presId="urn:microsoft.com/office/officeart/2016/7/layout/VerticalSolidActionList"/>
    <dgm:cxn modelId="{5F5C1D8B-4C70-4103-B187-4B4431B9E16F}" srcId="{ADBE6EB5-839B-467A-A3C6-FA5918D2A215}" destId="{9526E694-E0C4-415A-BB9E-FEDAD2368349}" srcOrd="0" destOrd="0" parTransId="{78FEBE27-B4A4-4CA5-ABAE-3063C5FDE382}" sibTransId="{E0356C4C-CF45-4B34-B6B6-B7C158E37796}"/>
    <dgm:cxn modelId="{C5E309A7-AFC9-4ECD-AD44-02DAF234D38E}" type="presOf" srcId="{5C41F5A6-7D71-4B04-8CE4-F523184A462C}" destId="{235CC4CC-3AC0-40BF-9963-7A9C627AE779}" srcOrd="0" destOrd="0" presId="urn:microsoft.com/office/officeart/2016/7/layout/VerticalSolidActionList"/>
    <dgm:cxn modelId="{EAFAC3A9-0CBA-4ED0-8A02-3347036D8CA1}" type="presOf" srcId="{E6AB1E7A-62B8-45ED-9C81-453E4F996F6A}" destId="{B824C701-3A64-47B9-A765-6AAA5F1607F5}" srcOrd="0" destOrd="0" presId="urn:microsoft.com/office/officeart/2016/7/layout/VerticalSolidActionList"/>
    <dgm:cxn modelId="{DF51A9BB-6C42-496D-987A-746518E4031C}" type="presOf" srcId="{ADBE6EB5-839B-467A-A3C6-FA5918D2A215}" destId="{AAC839EB-56A8-446E-A041-32DCB86D578E}" srcOrd="0" destOrd="0" presId="urn:microsoft.com/office/officeart/2016/7/layout/VerticalSolidActionList"/>
    <dgm:cxn modelId="{96336CD0-94CE-49A5-BD86-349E57631FF4}" type="presOf" srcId="{6462E921-AF61-4858-9122-5C4649A010DA}" destId="{B310396A-5BD6-4CF8-90C8-D71697C9FEB7}" srcOrd="0" destOrd="0" presId="urn:microsoft.com/office/officeart/2016/7/layout/VerticalSolidActionList"/>
    <dgm:cxn modelId="{75981CED-0EF3-4126-A723-44BD792B889D}" srcId="{E6AB1E7A-62B8-45ED-9C81-453E4F996F6A}" destId="{ADBE6EB5-839B-467A-A3C6-FA5918D2A215}" srcOrd="1" destOrd="0" parTransId="{489EC9BA-C4CE-4E42-B136-F27615ED4C18}" sibTransId="{16B77B07-ADF9-44D6-83AB-3604216D1BA1}"/>
    <dgm:cxn modelId="{DAE0C2EE-7232-46E0-8A76-0D225DEF2614}" type="presOf" srcId="{9526E694-E0C4-415A-BB9E-FEDAD2368349}" destId="{FAFA89BE-9B14-4515-8C09-BA31D0E9C459}" srcOrd="0" destOrd="0" presId="urn:microsoft.com/office/officeart/2016/7/layout/VerticalSolidActionList"/>
    <dgm:cxn modelId="{258A2AA2-ADE6-40FC-BBE3-9C37BE49AB49}" type="presParOf" srcId="{B824C701-3A64-47B9-A765-6AAA5F1607F5}" destId="{F7F6A473-E8D2-40E7-953A-A6C7959C507D}" srcOrd="0" destOrd="0" presId="urn:microsoft.com/office/officeart/2016/7/layout/VerticalSolidActionList"/>
    <dgm:cxn modelId="{00853AAC-3362-4489-A217-ECEECEE3FF1B}" type="presParOf" srcId="{F7F6A473-E8D2-40E7-953A-A6C7959C507D}" destId="{B310396A-5BD6-4CF8-90C8-D71697C9FEB7}" srcOrd="0" destOrd="0" presId="urn:microsoft.com/office/officeart/2016/7/layout/VerticalSolidActionList"/>
    <dgm:cxn modelId="{45A4A507-FE9B-4C92-AAD6-FBF4022D35AD}" type="presParOf" srcId="{F7F6A473-E8D2-40E7-953A-A6C7959C507D}" destId="{235CC4CC-3AC0-40BF-9963-7A9C627AE779}" srcOrd="1" destOrd="0" presId="urn:microsoft.com/office/officeart/2016/7/layout/VerticalSolidActionList"/>
    <dgm:cxn modelId="{229FFE3B-2CD0-4474-B470-AF49B2D737A1}" type="presParOf" srcId="{B824C701-3A64-47B9-A765-6AAA5F1607F5}" destId="{2567BE88-533A-4EBC-A9A3-A756666D899E}" srcOrd="1" destOrd="0" presId="urn:microsoft.com/office/officeart/2016/7/layout/VerticalSolidActionList"/>
    <dgm:cxn modelId="{9E087B6F-81F9-4F8F-9DB4-AAD89E4AD02B}" type="presParOf" srcId="{B824C701-3A64-47B9-A765-6AAA5F1607F5}" destId="{BB141EF6-EC2A-45DF-AA43-7D4211DF5295}" srcOrd="2" destOrd="0" presId="urn:microsoft.com/office/officeart/2016/7/layout/VerticalSolidActionList"/>
    <dgm:cxn modelId="{8D4112DF-93B1-48F7-BA6C-32824DABDB7D}" type="presParOf" srcId="{BB141EF6-EC2A-45DF-AA43-7D4211DF5295}" destId="{AAC839EB-56A8-446E-A041-32DCB86D578E}" srcOrd="0" destOrd="0" presId="urn:microsoft.com/office/officeart/2016/7/layout/VerticalSolidActionList"/>
    <dgm:cxn modelId="{E529C2CA-719B-40A8-9F9E-0949412865CC}" type="presParOf" srcId="{BB141EF6-EC2A-45DF-AA43-7D4211DF5295}" destId="{FAFA89BE-9B14-4515-8C09-BA31D0E9C459}" srcOrd="1" destOrd="0" presId="urn:microsoft.com/office/officeart/2016/7/layout/VerticalSolidActionList"/>
    <dgm:cxn modelId="{DFB0D5A3-F3AC-4F1A-9E9B-840643699015}" type="presParOf" srcId="{B824C701-3A64-47B9-A765-6AAA5F1607F5}" destId="{6845D6D8-A3D5-47B5-BFAF-1B8721CF1E99}" srcOrd="3" destOrd="0" presId="urn:microsoft.com/office/officeart/2016/7/layout/VerticalSolidActionList"/>
    <dgm:cxn modelId="{E8A4D62C-94A0-4689-825C-5B74AF6A069C}" type="presParOf" srcId="{B824C701-3A64-47B9-A765-6AAA5F1607F5}" destId="{4F48EE7C-C8EB-4D45-8021-CB5276216B50}" srcOrd="4" destOrd="0" presId="urn:microsoft.com/office/officeart/2016/7/layout/VerticalSolidActionList"/>
    <dgm:cxn modelId="{61B126F4-A798-4B8B-8D04-CC172C5BCEAD}" type="presParOf" srcId="{4F48EE7C-C8EB-4D45-8021-CB5276216B50}" destId="{FB5D7184-D249-46FD-A800-CB4FCEAA0317}" srcOrd="0" destOrd="0" presId="urn:microsoft.com/office/officeart/2016/7/layout/VerticalSolidActionList"/>
    <dgm:cxn modelId="{6E9ACEB7-4783-4ADA-9CCD-34855A59E84C}" type="presParOf" srcId="{4F48EE7C-C8EB-4D45-8021-CB5276216B50}" destId="{4061E19E-A7DD-43E9-9299-9E852DBE1C5F}" srcOrd="1" destOrd="0" presId="urn:microsoft.com/office/officeart/2016/7/layout/VerticalSolidActionList"/>
    <dgm:cxn modelId="{DD9D0DD6-DBA8-4E07-96CA-A12677BB9C39}" type="presParOf" srcId="{B824C701-3A64-47B9-A765-6AAA5F1607F5}" destId="{A7E2BA7D-9AFD-4A35-A7F2-BE6E4247DCED}" srcOrd="5" destOrd="0" presId="urn:microsoft.com/office/officeart/2016/7/layout/VerticalSolidActionList"/>
    <dgm:cxn modelId="{EDE66C0F-6337-4FD0-B0E2-2F055420B22F}" type="presParOf" srcId="{B824C701-3A64-47B9-A765-6AAA5F1607F5}" destId="{211B3B72-8349-4702-B99D-2401945A035A}" srcOrd="6" destOrd="0" presId="urn:microsoft.com/office/officeart/2016/7/layout/VerticalSolidActionList"/>
    <dgm:cxn modelId="{F9C9494F-B12D-4A24-9DA9-02E1C0D30F4D}" type="presParOf" srcId="{211B3B72-8349-4702-B99D-2401945A035A}" destId="{85A59FA4-EE4F-49EF-A977-F61B6199C2B8}" srcOrd="0" destOrd="0" presId="urn:microsoft.com/office/officeart/2016/7/layout/VerticalSolidActionList"/>
    <dgm:cxn modelId="{E7F95234-C24A-4455-9A1E-063AA38125CB}" type="presParOf" srcId="{211B3B72-8349-4702-B99D-2401945A035A}" destId="{74439DAC-153B-4DA3-ABF6-C6CE0445D91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98BCC7-222B-4D52-822D-FDB1482AEB6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B7EFF95-5D2B-432F-81A2-761092EC57B9}">
      <dgm:prSet custT="1"/>
      <dgm:spPr/>
      <dgm:t>
        <a:bodyPr/>
        <a:lstStyle/>
        <a:p>
          <a:r>
            <a:rPr lang="en-US" sz="2800" b="1" dirty="0">
              <a:highlight>
                <a:srgbClr val="FFFF00"/>
              </a:highlight>
            </a:rPr>
            <a:t>Generative AI sebagai Game-Changer:</a:t>
          </a:r>
          <a:endParaRPr lang="en-US" sz="2800" dirty="0">
            <a:highlight>
              <a:srgbClr val="FFFF00"/>
            </a:highlight>
          </a:endParaRPr>
        </a:p>
      </dgm:t>
    </dgm:pt>
    <dgm:pt modelId="{BF42DA32-D608-460C-9C65-73AD2D5161FC}" type="parTrans" cxnId="{2A461700-DD53-43EF-8871-70D31D86B675}">
      <dgm:prSet/>
      <dgm:spPr/>
      <dgm:t>
        <a:bodyPr/>
        <a:lstStyle/>
        <a:p>
          <a:endParaRPr lang="en-US"/>
        </a:p>
      </dgm:t>
    </dgm:pt>
    <dgm:pt modelId="{BFF0675A-E378-4E7D-85A6-AAC2B779E927}" type="sibTrans" cxnId="{2A461700-DD53-43EF-8871-70D31D86B675}">
      <dgm:prSet/>
      <dgm:spPr/>
      <dgm:t>
        <a:bodyPr/>
        <a:lstStyle/>
        <a:p>
          <a:endParaRPr lang="en-US"/>
        </a:p>
      </dgm:t>
    </dgm:pt>
    <dgm:pt modelId="{B0EAB10E-DD48-43F3-BFBB-C9587763BCDE}">
      <dgm:prSet/>
      <dgm:spPr/>
      <dgm:t>
        <a:bodyPr/>
        <a:lstStyle/>
        <a:p>
          <a:r>
            <a:rPr lang="en-US" dirty="0"/>
            <a:t>Generative AI adalah subset AI yang memungkinkan mesin untuk menciptakan sesuatu yang baru (teks, gambar, musik, atau bahkan kode).</a:t>
          </a:r>
        </a:p>
      </dgm:t>
    </dgm:pt>
    <dgm:pt modelId="{4D7AB7D1-7692-4B97-9F0E-6DC014D413A9}" type="parTrans" cxnId="{39BAB062-A437-4394-9E6F-648A44C9815F}">
      <dgm:prSet/>
      <dgm:spPr/>
      <dgm:t>
        <a:bodyPr/>
        <a:lstStyle/>
        <a:p>
          <a:endParaRPr lang="en-US"/>
        </a:p>
      </dgm:t>
    </dgm:pt>
    <dgm:pt modelId="{01FD5117-EE3F-4425-8818-54507477E09F}" type="sibTrans" cxnId="{39BAB062-A437-4394-9E6F-648A44C9815F}">
      <dgm:prSet/>
      <dgm:spPr/>
      <dgm:t>
        <a:bodyPr/>
        <a:lstStyle/>
        <a:p>
          <a:endParaRPr lang="en-US"/>
        </a:p>
      </dgm:t>
    </dgm:pt>
    <dgm:pt modelId="{B83378C1-D4CE-4E2E-94A1-29F0019B727C}">
      <dgm:prSet/>
      <dgm:spPr/>
      <dgm:t>
        <a:bodyPr/>
        <a:lstStyle/>
        <a:p>
          <a:r>
            <a:rPr lang="en-US" dirty="0"/>
            <a:t>Teknologi ini mempercepat proses inovasi di era Industri 4.0 dan Society 5.0.</a:t>
          </a:r>
        </a:p>
      </dgm:t>
    </dgm:pt>
    <dgm:pt modelId="{870BA2CC-32E0-499B-ADCA-98EB38B61FDB}" type="parTrans" cxnId="{E89E6B2A-5200-4369-81F3-DABD346A0F61}">
      <dgm:prSet/>
      <dgm:spPr/>
      <dgm:t>
        <a:bodyPr/>
        <a:lstStyle/>
        <a:p>
          <a:endParaRPr lang="en-US"/>
        </a:p>
      </dgm:t>
    </dgm:pt>
    <dgm:pt modelId="{5FCB3005-5E44-4DC8-87A7-0144CB33236B}" type="sibTrans" cxnId="{E89E6B2A-5200-4369-81F3-DABD346A0F61}">
      <dgm:prSet/>
      <dgm:spPr/>
      <dgm:t>
        <a:bodyPr/>
        <a:lstStyle/>
        <a:p>
          <a:endParaRPr lang="en-US"/>
        </a:p>
      </dgm:t>
    </dgm:pt>
    <dgm:pt modelId="{D3012CEC-1DD7-4DF5-A068-205324B6E342}">
      <dgm:prSet custT="1"/>
      <dgm:spPr/>
      <dgm:t>
        <a:bodyPr/>
        <a:lstStyle/>
        <a:p>
          <a:r>
            <a:rPr lang="en-US" sz="2800" b="1" dirty="0">
              <a:highlight>
                <a:srgbClr val="FFFF00"/>
              </a:highlight>
            </a:rPr>
            <a:t>Integrasi ke Revolusi 4.0 dan Society 5.0:</a:t>
          </a:r>
          <a:endParaRPr lang="en-US" sz="2800" dirty="0">
            <a:highlight>
              <a:srgbClr val="FFFF00"/>
            </a:highlight>
          </a:endParaRPr>
        </a:p>
      </dgm:t>
    </dgm:pt>
    <dgm:pt modelId="{7674876C-8C18-4249-82FF-6A19D945CCE9}" type="parTrans" cxnId="{08C73422-F460-4AA1-88A5-C067B3E801C8}">
      <dgm:prSet/>
      <dgm:spPr/>
      <dgm:t>
        <a:bodyPr/>
        <a:lstStyle/>
        <a:p>
          <a:endParaRPr lang="en-US"/>
        </a:p>
      </dgm:t>
    </dgm:pt>
    <dgm:pt modelId="{2C8BC99B-FBA9-4C65-8B75-67C619E31508}" type="sibTrans" cxnId="{08C73422-F460-4AA1-88A5-C067B3E801C8}">
      <dgm:prSet/>
      <dgm:spPr/>
      <dgm:t>
        <a:bodyPr/>
        <a:lstStyle/>
        <a:p>
          <a:endParaRPr lang="en-US"/>
        </a:p>
      </dgm:t>
    </dgm:pt>
    <dgm:pt modelId="{8D8C9B6B-404F-4013-81A5-CA44ACB7F669}">
      <dgm:prSet/>
      <dgm:spPr/>
      <dgm:t>
        <a:bodyPr/>
        <a:lstStyle/>
        <a:p>
          <a:r>
            <a:rPr lang="en-US" b="1" dirty="0"/>
            <a:t>Kreativitas Berbasis Data:</a:t>
          </a:r>
          <a:r>
            <a:rPr lang="en-US" dirty="0"/>
            <a:t> AI generatif membantu menghubungkan manusia dengan teknologi dalam cara yang lebih kreatif.</a:t>
          </a:r>
        </a:p>
      </dgm:t>
    </dgm:pt>
    <dgm:pt modelId="{D8A2CFA6-F6A0-465C-B337-D169A1F45783}" type="parTrans" cxnId="{F348891E-F128-4292-9F27-8ED82F8A51B0}">
      <dgm:prSet/>
      <dgm:spPr/>
      <dgm:t>
        <a:bodyPr/>
        <a:lstStyle/>
        <a:p>
          <a:endParaRPr lang="en-US"/>
        </a:p>
      </dgm:t>
    </dgm:pt>
    <dgm:pt modelId="{3AEA4E2B-331E-4CD4-A080-F8154FE9401B}" type="sibTrans" cxnId="{F348891E-F128-4292-9F27-8ED82F8A51B0}">
      <dgm:prSet/>
      <dgm:spPr/>
      <dgm:t>
        <a:bodyPr/>
        <a:lstStyle/>
        <a:p>
          <a:endParaRPr lang="en-US"/>
        </a:p>
      </dgm:t>
    </dgm:pt>
    <dgm:pt modelId="{BF8DAC62-B1C7-4094-8994-3C8B52934495}">
      <dgm:prSet/>
      <dgm:spPr/>
      <dgm:t>
        <a:bodyPr/>
        <a:lstStyle/>
        <a:p>
          <a:r>
            <a:rPr lang="en-US" b="1" dirty="0"/>
            <a:t>Keputusan Berbasis Simulasi:</a:t>
          </a:r>
          <a:r>
            <a:rPr lang="en-US" dirty="0"/>
            <a:t> Generative AI menciptakan model simulasi untuk berbagai skenario sosial dan industri.</a:t>
          </a:r>
        </a:p>
      </dgm:t>
    </dgm:pt>
    <dgm:pt modelId="{51B44E14-68A4-4681-B604-0A4F8CA6B29D}" type="parTrans" cxnId="{56C205F3-737F-415E-82BA-122F1D1A249D}">
      <dgm:prSet/>
      <dgm:spPr/>
      <dgm:t>
        <a:bodyPr/>
        <a:lstStyle/>
        <a:p>
          <a:endParaRPr lang="en-US"/>
        </a:p>
      </dgm:t>
    </dgm:pt>
    <dgm:pt modelId="{F38EF092-FCF9-480F-8E7A-2FA60C88C054}" type="sibTrans" cxnId="{56C205F3-737F-415E-82BA-122F1D1A249D}">
      <dgm:prSet/>
      <dgm:spPr/>
      <dgm:t>
        <a:bodyPr/>
        <a:lstStyle/>
        <a:p>
          <a:endParaRPr lang="en-US"/>
        </a:p>
      </dgm:t>
    </dgm:pt>
    <dgm:pt modelId="{F3C6C0E8-F67E-43E3-8961-F049A51D4A4C}">
      <dgm:prSet/>
      <dgm:spPr/>
      <dgm:t>
        <a:bodyPr/>
        <a:lstStyle/>
        <a:p>
          <a:r>
            <a:rPr lang="en-US" b="1" dirty="0"/>
            <a:t>Otomasi Intelektual:</a:t>
          </a:r>
          <a:r>
            <a:rPr lang="en-US" dirty="0"/>
            <a:t> Tidak hanya otomatisasi fisik (robotika), tetapi juga otomatisasi kreatif dan intelektual (misalnya, desain, seni, dan penelitian).</a:t>
          </a:r>
        </a:p>
      </dgm:t>
    </dgm:pt>
    <dgm:pt modelId="{D85B5720-4E31-43DB-8B6B-3795965FE859}" type="parTrans" cxnId="{5961557C-25FA-414F-B54A-D050F0D5E754}">
      <dgm:prSet/>
      <dgm:spPr/>
      <dgm:t>
        <a:bodyPr/>
        <a:lstStyle/>
        <a:p>
          <a:endParaRPr lang="en-US"/>
        </a:p>
      </dgm:t>
    </dgm:pt>
    <dgm:pt modelId="{415A6BDD-492F-4547-B3A5-D2CA38C11695}" type="sibTrans" cxnId="{5961557C-25FA-414F-B54A-D050F0D5E754}">
      <dgm:prSet/>
      <dgm:spPr/>
      <dgm:t>
        <a:bodyPr/>
        <a:lstStyle/>
        <a:p>
          <a:endParaRPr lang="en-US"/>
        </a:p>
      </dgm:t>
    </dgm:pt>
    <dgm:pt modelId="{437A6925-6D2F-4446-A125-22A5A6955B6C}" type="pres">
      <dgm:prSet presAssocID="{0198BCC7-222B-4D52-822D-FDB1482AEB62}" presName="vert0" presStyleCnt="0">
        <dgm:presLayoutVars>
          <dgm:dir/>
          <dgm:animOne val="branch"/>
          <dgm:animLvl val="lvl"/>
        </dgm:presLayoutVars>
      </dgm:prSet>
      <dgm:spPr/>
    </dgm:pt>
    <dgm:pt modelId="{D6364835-FCDB-4429-83FD-A8DC48EDCA05}" type="pres">
      <dgm:prSet presAssocID="{3B7EFF95-5D2B-432F-81A2-761092EC57B9}" presName="thickLine" presStyleLbl="alignNode1" presStyleIdx="0" presStyleCnt="7"/>
      <dgm:spPr/>
    </dgm:pt>
    <dgm:pt modelId="{14F6F486-0CCC-4485-8C73-5F7147402D11}" type="pres">
      <dgm:prSet presAssocID="{3B7EFF95-5D2B-432F-81A2-761092EC57B9}" presName="horz1" presStyleCnt="0"/>
      <dgm:spPr/>
    </dgm:pt>
    <dgm:pt modelId="{3E141EAF-36E4-45E1-9B1B-DC731158803E}" type="pres">
      <dgm:prSet presAssocID="{3B7EFF95-5D2B-432F-81A2-761092EC57B9}" presName="tx1" presStyleLbl="revTx" presStyleIdx="0" presStyleCnt="7"/>
      <dgm:spPr/>
    </dgm:pt>
    <dgm:pt modelId="{64249028-689D-40EF-9DD4-3F4DAD5BF100}" type="pres">
      <dgm:prSet presAssocID="{3B7EFF95-5D2B-432F-81A2-761092EC57B9}" presName="vert1" presStyleCnt="0"/>
      <dgm:spPr/>
    </dgm:pt>
    <dgm:pt modelId="{4A5F98D2-B143-401B-915E-2B23D26C408B}" type="pres">
      <dgm:prSet presAssocID="{B0EAB10E-DD48-43F3-BFBB-C9587763BCDE}" presName="thickLine" presStyleLbl="alignNode1" presStyleIdx="1" presStyleCnt="7"/>
      <dgm:spPr/>
    </dgm:pt>
    <dgm:pt modelId="{53822507-EBF4-4FF0-A8DA-BBA29E42EBE1}" type="pres">
      <dgm:prSet presAssocID="{B0EAB10E-DD48-43F3-BFBB-C9587763BCDE}" presName="horz1" presStyleCnt="0"/>
      <dgm:spPr/>
    </dgm:pt>
    <dgm:pt modelId="{E819B580-C2BF-48F8-9627-71FC30B5F3FA}" type="pres">
      <dgm:prSet presAssocID="{B0EAB10E-DD48-43F3-BFBB-C9587763BCDE}" presName="tx1" presStyleLbl="revTx" presStyleIdx="1" presStyleCnt="7"/>
      <dgm:spPr/>
    </dgm:pt>
    <dgm:pt modelId="{657B3D00-2FC8-4FE6-B515-10CBCA483F64}" type="pres">
      <dgm:prSet presAssocID="{B0EAB10E-DD48-43F3-BFBB-C9587763BCDE}" presName="vert1" presStyleCnt="0"/>
      <dgm:spPr/>
    </dgm:pt>
    <dgm:pt modelId="{8C1A635F-7870-462B-B151-6F8C7D7E83D8}" type="pres">
      <dgm:prSet presAssocID="{B83378C1-D4CE-4E2E-94A1-29F0019B727C}" presName="thickLine" presStyleLbl="alignNode1" presStyleIdx="2" presStyleCnt="7"/>
      <dgm:spPr/>
    </dgm:pt>
    <dgm:pt modelId="{AB8E4B6A-2B4E-4108-80D4-9FB4AD22280F}" type="pres">
      <dgm:prSet presAssocID="{B83378C1-D4CE-4E2E-94A1-29F0019B727C}" presName="horz1" presStyleCnt="0"/>
      <dgm:spPr/>
    </dgm:pt>
    <dgm:pt modelId="{C9533CA0-9B91-40C2-812D-4A8F31E0E0DD}" type="pres">
      <dgm:prSet presAssocID="{B83378C1-D4CE-4E2E-94A1-29F0019B727C}" presName="tx1" presStyleLbl="revTx" presStyleIdx="2" presStyleCnt="7"/>
      <dgm:spPr/>
    </dgm:pt>
    <dgm:pt modelId="{74237916-EDC4-48A1-944A-470F2CFEF332}" type="pres">
      <dgm:prSet presAssocID="{B83378C1-D4CE-4E2E-94A1-29F0019B727C}" presName="vert1" presStyleCnt="0"/>
      <dgm:spPr/>
    </dgm:pt>
    <dgm:pt modelId="{E176E6B3-D5EF-406E-A70D-D15720915F9D}" type="pres">
      <dgm:prSet presAssocID="{D3012CEC-1DD7-4DF5-A068-205324B6E342}" presName="thickLine" presStyleLbl="alignNode1" presStyleIdx="3" presStyleCnt="7"/>
      <dgm:spPr/>
    </dgm:pt>
    <dgm:pt modelId="{70742D00-C715-4214-B700-589A7D0682D9}" type="pres">
      <dgm:prSet presAssocID="{D3012CEC-1DD7-4DF5-A068-205324B6E342}" presName="horz1" presStyleCnt="0"/>
      <dgm:spPr/>
    </dgm:pt>
    <dgm:pt modelId="{CCA3BB44-8736-4493-AC9D-1E0339B4ADC4}" type="pres">
      <dgm:prSet presAssocID="{D3012CEC-1DD7-4DF5-A068-205324B6E342}" presName="tx1" presStyleLbl="revTx" presStyleIdx="3" presStyleCnt="7"/>
      <dgm:spPr/>
    </dgm:pt>
    <dgm:pt modelId="{6B505E38-5605-4B46-901B-DD0449E37D35}" type="pres">
      <dgm:prSet presAssocID="{D3012CEC-1DD7-4DF5-A068-205324B6E342}" presName="vert1" presStyleCnt="0"/>
      <dgm:spPr/>
    </dgm:pt>
    <dgm:pt modelId="{C0CE1BD5-AE6E-4328-ADF2-F75DDEE0E818}" type="pres">
      <dgm:prSet presAssocID="{8D8C9B6B-404F-4013-81A5-CA44ACB7F669}" presName="thickLine" presStyleLbl="alignNode1" presStyleIdx="4" presStyleCnt="7"/>
      <dgm:spPr/>
    </dgm:pt>
    <dgm:pt modelId="{E95F312D-4B84-4F38-8408-FBD79BEFC097}" type="pres">
      <dgm:prSet presAssocID="{8D8C9B6B-404F-4013-81A5-CA44ACB7F669}" presName="horz1" presStyleCnt="0"/>
      <dgm:spPr/>
    </dgm:pt>
    <dgm:pt modelId="{A393FDDA-A9A5-4587-8223-01ACD3D0A96B}" type="pres">
      <dgm:prSet presAssocID="{8D8C9B6B-404F-4013-81A5-CA44ACB7F669}" presName="tx1" presStyleLbl="revTx" presStyleIdx="4" presStyleCnt="7"/>
      <dgm:spPr/>
    </dgm:pt>
    <dgm:pt modelId="{0C9F945A-C966-47D9-94CB-DF6B0B966080}" type="pres">
      <dgm:prSet presAssocID="{8D8C9B6B-404F-4013-81A5-CA44ACB7F669}" presName="vert1" presStyleCnt="0"/>
      <dgm:spPr/>
    </dgm:pt>
    <dgm:pt modelId="{D6061245-68C9-4E40-8625-0549437C9DE0}" type="pres">
      <dgm:prSet presAssocID="{BF8DAC62-B1C7-4094-8994-3C8B52934495}" presName="thickLine" presStyleLbl="alignNode1" presStyleIdx="5" presStyleCnt="7"/>
      <dgm:spPr/>
    </dgm:pt>
    <dgm:pt modelId="{BFF466D9-C76E-493F-A11A-280A96A349AE}" type="pres">
      <dgm:prSet presAssocID="{BF8DAC62-B1C7-4094-8994-3C8B52934495}" presName="horz1" presStyleCnt="0"/>
      <dgm:spPr/>
    </dgm:pt>
    <dgm:pt modelId="{D55547AC-C731-4203-9C90-E4C3300E90CC}" type="pres">
      <dgm:prSet presAssocID="{BF8DAC62-B1C7-4094-8994-3C8B52934495}" presName="tx1" presStyleLbl="revTx" presStyleIdx="5" presStyleCnt="7"/>
      <dgm:spPr/>
    </dgm:pt>
    <dgm:pt modelId="{39FEA8C5-E7BD-419F-8B71-00A117ED0521}" type="pres">
      <dgm:prSet presAssocID="{BF8DAC62-B1C7-4094-8994-3C8B52934495}" presName="vert1" presStyleCnt="0"/>
      <dgm:spPr/>
    </dgm:pt>
    <dgm:pt modelId="{0BC3C1AC-7E86-4710-9EC7-CA2DA8774F2D}" type="pres">
      <dgm:prSet presAssocID="{F3C6C0E8-F67E-43E3-8961-F049A51D4A4C}" presName="thickLine" presStyleLbl="alignNode1" presStyleIdx="6" presStyleCnt="7"/>
      <dgm:spPr/>
    </dgm:pt>
    <dgm:pt modelId="{ECC71F81-6C92-4FA5-8D1D-5E882AEDB79A}" type="pres">
      <dgm:prSet presAssocID="{F3C6C0E8-F67E-43E3-8961-F049A51D4A4C}" presName="horz1" presStyleCnt="0"/>
      <dgm:spPr/>
    </dgm:pt>
    <dgm:pt modelId="{125005F3-29AC-40A0-B074-48E9AB7645F1}" type="pres">
      <dgm:prSet presAssocID="{F3C6C0E8-F67E-43E3-8961-F049A51D4A4C}" presName="tx1" presStyleLbl="revTx" presStyleIdx="6" presStyleCnt="7"/>
      <dgm:spPr/>
    </dgm:pt>
    <dgm:pt modelId="{15E34E24-C776-4890-9F9D-DD952A936424}" type="pres">
      <dgm:prSet presAssocID="{F3C6C0E8-F67E-43E3-8961-F049A51D4A4C}" presName="vert1" presStyleCnt="0"/>
      <dgm:spPr/>
    </dgm:pt>
  </dgm:ptLst>
  <dgm:cxnLst>
    <dgm:cxn modelId="{2A461700-DD53-43EF-8871-70D31D86B675}" srcId="{0198BCC7-222B-4D52-822D-FDB1482AEB62}" destId="{3B7EFF95-5D2B-432F-81A2-761092EC57B9}" srcOrd="0" destOrd="0" parTransId="{BF42DA32-D608-460C-9C65-73AD2D5161FC}" sibTransId="{BFF0675A-E378-4E7D-85A6-AAC2B779E927}"/>
    <dgm:cxn modelId="{8A632009-2BB2-4093-A15C-48E258F06A64}" type="presOf" srcId="{B83378C1-D4CE-4E2E-94A1-29F0019B727C}" destId="{C9533CA0-9B91-40C2-812D-4A8F31E0E0DD}" srcOrd="0" destOrd="0" presId="urn:microsoft.com/office/officeart/2008/layout/LinedList"/>
    <dgm:cxn modelId="{F348891E-F128-4292-9F27-8ED82F8A51B0}" srcId="{0198BCC7-222B-4D52-822D-FDB1482AEB62}" destId="{8D8C9B6B-404F-4013-81A5-CA44ACB7F669}" srcOrd="4" destOrd="0" parTransId="{D8A2CFA6-F6A0-465C-B337-D169A1F45783}" sibTransId="{3AEA4E2B-331E-4CD4-A080-F8154FE9401B}"/>
    <dgm:cxn modelId="{08C73422-F460-4AA1-88A5-C067B3E801C8}" srcId="{0198BCC7-222B-4D52-822D-FDB1482AEB62}" destId="{D3012CEC-1DD7-4DF5-A068-205324B6E342}" srcOrd="3" destOrd="0" parTransId="{7674876C-8C18-4249-82FF-6A19D945CCE9}" sibTransId="{2C8BC99B-FBA9-4C65-8B75-67C619E31508}"/>
    <dgm:cxn modelId="{CF4E6B23-52F8-4CDA-9341-4055E41AEE32}" type="presOf" srcId="{3B7EFF95-5D2B-432F-81A2-761092EC57B9}" destId="{3E141EAF-36E4-45E1-9B1B-DC731158803E}" srcOrd="0" destOrd="0" presId="urn:microsoft.com/office/officeart/2008/layout/LinedList"/>
    <dgm:cxn modelId="{E89E6B2A-5200-4369-81F3-DABD346A0F61}" srcId="{0198BCC7-222B-4D52-822D-FDB1482AEB62}" destId="{B83378C1-D4CE-4E2E-94A1-29F0019B727C}" srcOrd="2" destOrd="0" parTransId="{870BA2CC-32E0-499B-ADCA-98EB38B61FDB}" sibTransId="{5FCB3005-5E44-4DC8-87A7-0144CB33236B}"/>
    <dgm:cxn modelId="{00A4B32A-7A5D-484A-806E-889569A28F1A}" type="presOf" srcId="{BF8DAC62-B1C7-4094-8994-3C8B52934495}" destId="{D55547AC-C731-4203-9C90-E4C3300E90CC}" srcOrd="0" destOrd="0" presId="urn:microsoft.com/office/officeart/2008/layout/LinedList"/>
    <dgm:cxn modelId="{83C1892D-DFD0-4E65-8404-0566BA8FA9B3}" type="presOf" srcId="{8D8C9B6B-404F-4013-81A5-CA44ACB7F669}" destId="{A393FDDA-A9A5-4587-8223-01ACD3D0A96B}" srcOrd="0" destOrd="0" presId="urn:microsoft.com/office/officeart/2008/layout/LinedList"/>
    <dgm:cxn modelId="{B194C231-FCF0-484A-9474-5F1347BC6EEE}" type="presOf" srcId="{B0EAB10E-DD48-43F3-BFBB-C9587763BCDE}" destId="{E819B580-C2BF-48F8-9627-71FC30B5F3FA}" srcOrd="0" destOrd="0" presId="urn:microsoft.com/office/officeart/2008/layout/LinedList"/>
    <dgm:cxn modelId="{76A83B5D-3970-4E53-AB53-BA832008560B}" type="presOf" srcId="{0198BCC7-222B-4D52-822D-FDB1482AEB62}" destId="{437A6925-6D2F-4446-A125-22A5A6955B6C}" srcOrd="0" destOrd="0" presId="urn:microsoft.com/office/officeart/2008/layout/LinedList"/>
    <dgm:cxn modelId="{39BAB062-A437-4394-9E6F-648A44C9815F}" srcId="{0198BCC7-222B-4D52-822D-FDB1482AEB62}" destId="{B0EAB10E-DD48-43F3-BFBB-C9587763BCDE}" srcOrd="1" destOrd="0" parTransId="{4D7AB7D1-7692-4B97-9F0E-6DC014D413A9}" sibTransId="{01FD5117-EE3F-4425-8818-54507477E09F}"/>
    <dgm:cxn modelId="{BFAB8871-4155-4809-9DD8-DE245E5893C0}" type="presOf" srcId="{D3012CEC-1DD7-4DF5-A068-205324B6E342}" destId="{CCA3BB44-8736-4493-AC9D-1E0339B4ADC4}" srcOrd="0" destOrd="0" presId="urn:microsoft.com/office/officeart/2008/layout/LinedList"/>
    <dgm:cxn modelId="{5961557C-25FA-414F-B54A-D050F0D5E754}" srcId="{0198BCC7-222B-4D52-822D-FDB1482AEB62}" destId="{F3C6C0E8-F67E-43E3-8961-F049A51D4A4C}" srcOrd="6" destOrd="0" parTransId="{D85B5720-4E31-43DB-8B6B-3795965FE859}" sibTransId="{415A6BDD-492F-4547-B3A5-D2CA38C11695}"/>
    <dgm:cxn modelId="{620695B9-73E2-4AE7-876C-9DA51F1F7203}" type="presOf" srcId="{F3C6C0E8-F67E-43E3-8961-F049A51D4A4C}" destId="{125005F3-29AC-40A0-B074-48E9AB7645F1}" srcOrd="0" destOrd="0" presId="urn:microsoft.com/office/officeart/2008/layout/LinedList"/>
    <dgm:cxn modelId="{56C205F3-737F-415E-82BA-122F1D1A249D}" srcId="{0198BCC7-222B-4D52-822D-FDB1482AEB62}" destId="{BF8DAC62-B1C7-4094-8994-3C8B52934495}" srcOrd="5" destOrd="0" parTransId="{51B44E14-68A4-4681-B604-0A4F8CA6B29D}" sibTransId="{F38EF092-FCF9-480F-8E7A-2FA60C88C054}"/>
    <dgm:cxn modelId="{6347914E-389E-4C75-853B-795B06C88502}" type="presParOf" srcId="{437A6925-6D2F-4446-A125-22A5A6955B6C}" destId="{D6364835-FCDB-4429-83FD-A8DC48EDCA05}" srcOrd="0" destOrd="0" presId="urn:microsoft.com/office/officeart/2008/layout/LinedList"/>
    <dgm:cxn modelId="{0942D87B-CEB1-44BA-A083-4A5D99F9885D}" type="presParOf" srcId="{437A6925-6D2F-4446-A125-22A5A6955B6C}" destId="{14F6F486-0CCC-4485-8C73-5F7147402D11}" srcOrd="1" destOrd="0" presId="urn:microsoft.com/office/officeart/2008/layout/LinedList"/>
    <dgm:cxn modelId="{6F6262BB-B699-418F-9CDA-99BF4C43DD99}" type="presParOf" srcId="{14F6F486-0CCC-4485-8C73-5F7147402D11}" destId="{3E141EAF-36E4-45E1-9B1B-DC731158803E}" srcOrd="0" destOrd="0" presId="urn:microsoft.com/office/officeart/2008/layout/LinedList"/>
    <dgm:cxn modelId="{E3AD6F4E-5C05-4BAA-97C4-4133B148B702}" type="presParOf" srcId="{14F6F486-0CCC-4485-8C73-5F7147402D11}" destId="{64249028-689D-40EF-9DD4-3F4DAD5BF100}" srcOrd="1" destOrd="0" presId="urn:microsoft.com/office/officeart/2008/layout/LinedList"/>
    <dgm:cxn modelId="{2C1E5619-BFCD-4CC6-821D-5CDF27505D52}" type="presParOf" srcId="{437A6925-6D2F-4446-A125-22A5A6955B6C}" destId="{4A5F98D2-B143-401B-915E-2B23D26C408B}" srcOrd="2" destOrd="0" presId="urn:microsoft.com/office/officeart/2008/layout/LinedList"/>
    <dgm:cxn modelId="{8893C675-F19E-4404-8991-A1B235C40BEE}" type="presParOf" srcId="{437A6925-6D2F-4446-A125-22A5A6955B6C}" destId="{53822507-EBF4-4FF0-A8DA-BBA29E42EBE1}" srcOrd="3" destOrd="0" presId="urn:microsoft.com/office/officeart/2008/layout/LinedList"/>
    <dgm:cxn modelId="{85CF3C30-6F7A-4A26-8668-9C8960F4F5E8}" type="presParOf" srcId="{53822507-EBF4-4FF0-A8DA-BBA29E42EBE1}" destId="{E819B580-C2BF-48F8-9627-71FC30B5F3FA}" srcOrd="0" destOrd="0" presId="urn:microsoft.com/office/officeart/2008/layout/LinedList"/>
    <dgm:cxn modelId="{21756D23-7A09-43DE-A107-1D41A2A86847}" type="presParOf" srcId="{53822507-EBF4-4FF0-A8DA-BBA29E42EBE1}" destId="{657B3D00-2FC8-4FE6-B515-10CBCA483F64}" srcOrd="1" destOrd="0" presId="urn:microsoft.com/office/officeart/2008/layout/LinedList"/>
    <dgm:cxn modelId="{5B637F72-725E-48F9-9090-D0C214E698C0}" type="presParOf" srcId="{437A6925-6D2F-4446-A125-22A5A6955B6C}" destId="{8C1A635F-7870-462B-B151-6F8C7D7E83D8}" srcOrd="4" destOrd="0" presId="urn:microsoft.com/office/officeart/2008/layout/LinedList"/>
    <dgm:cxn modelId="{86F60889-02EB-4A61-921C-3FA339E4277F}" type="presParOf" srcId="{437A6925-6D2F-4446-A125-22A5A6955B6C}" destId="{AB8E4B6A-2B4E-4108-80D4-9FB4AD22280F}" srcOrd="5" destOrd="0" presId="urn:microsoft.com/office/officeart/2008/layout/LinedList"/>
    <dgm:cxn modelId="{C49EA554-D54E-4189-931F-66333EC1DD79}" type="presParOf" srcId="{AB8E4B6A-2B4E-4108-80D4-9FB4AD22280F}" destId="{C9533CA0-9B91-40C2-812D-4A8F31E0E0DD}" srcOrd="0" destOrd="0" presId="urn:microsoft.com/office/officeart/2008/layout/LinedList"/>
    <dgm:cxn modelId="{3DC508C3-712A-4340-8471-BC32F7FB6972}" type="presParOf" srcId="{AB8E4B6A-2B4E-4108-80D4-9FB4AD22280F}" destId="{74237916-EDC4-48A1-944A-470F2CFEF332}" srcOrd="1" destOrd="0" presId="urn:microsoft.com/office/officeart/2008/layout/LinedList"/>
    <dgm:cxn modelId="{820837BF-8129-4543-B436-422C663484F9}" type="presParOf" srcId="{437A6925-6D2F-4446-A125-22A5A6955B6C}" destId="{E176E6B3-D5EF-406E-A70D-D15720915F9D}" srcOrd="6" destOrd="0" presId="urn:microsoft.com/office/officeart/2008/layout/LinedList"/>
    <dgm:cxn modelId="{A8EF032E-8A97-4461-892A-17E99FA765A3}" type="presParOf" srcId="{437A6925-6D2F-4446-A125-22A5A6955B6C}" destId="{70742D00-C715-4214-B700-589A7D0682D9}" srcOrd="7" destOrd="0" presId="urn:microsoft.com/office/officeart/2008/layout/LinedList"/>
    <dgm:cxn modelId="{8A4ED5E9-E4C2-41FA-A0C5-C0FBE95E5869}" type="presParOf" srcId="{70742D00-C715-4214-B700-589A7D0682D9}" destId="{CCA3BB44-8736-4493-AC9D-1E0339B4ADC4}" srcOrd="0" destOrd="0" presId="urn:microsoft.com/office/officeart/2008/layout/LinedList"/>
    <dgm:cxn modelId="{8DF2536B-9A53-4121-865D-232E8594541F}" type="presParOf" srcId="{70742D00-C715-4214-B700-589A7D0682D9}" destId="{6B505E38-5605-4B46-901B-DD0449E37D35}" srcOrd="1" destOrd="0" presId="urn:microsoft.com/office/officeart/2008/layout/LinedList"/>
    <dgm:cxn modelId="{A04A9BA4-023C-4777-930D-1A691A17B387}" type="presParOf" srcId="{437A6925-6D2F-4446-A125-22A5A6955B6C}" destId="{C0CE1BD5-AE6E-4328-ADF2-F75DDEE0E818}" srcOrd="8" destOrd="0" presId="urn:microsoft.com/office/officeart/2008/layout/LinedList"/>
    <dgm:cxn modelId="{54CCF26C-2E9D-407A-882A-619F2D072370}" type="presParOf" srcId="{437A6925-6D2F-4446-A125-22A5A6955B6C}" destId="{E95F312D-4B84-4F38-8408-FBD79BEFC097}" srcOrd="9" destOrd="0" presId="urn:microsoft.com/office/officeart/2008/layout/LinedList"/>
    <dgm:cxn modelId="{36C995A3-D08B-4BCB-B9F3-F9BD4FCDFB7E}" type="presParOf" srcId="{E95F312D-4B84-4F38-8408-FBD79BEFC097}" destId="{A393FDDA-A9A5-4587-8223-01ACD3D0A96B}" srcOrd="0" destOrd="0" presId="urn:microsoft.com/office/officeart/2008/layout/LinedList"/>
    <dgm:cxn modelId="{8E75B954-28AC-4ABB-AE07-7B92405B02F9}" type="presParOf" srcId="{E95F312D-4B84-4F38-8408-FBD79BEFC097}" destId="{0C9F945A-C966-47D9-94CB-DF6B0B966080}" srcOrd="1" destOrd="0" presId="urn:microsoft.com/office/officeart/2008/layout/LinedList"/>
    <dgm:cxn modelId="{B6D36444-BDDB-4AB6-A781-3F755B37E853}" type="presParOf" srcId="{437A6925-6D2F-4446-A125-22A5A6955B6C}" destId="{D6061245-68C9-4E40-8625-0549437C9DE0}" srcOrd="10" destOrd="0" presId="urn:microsoft.com/office/officeart/2008/layout/LinedList"/>
    <dgm:cxn modelId="{5F67F1CE-71A3-4648-A998-E258DC2BD6AA}" type="presParOf" srcId="{437A6925-6D2F-4446-A125-22A5A6955B6C}" destId="{BFF466D9-C76E-493F-A11A-280A96A349AE}" srcOrd="11" destOrd="0" presId="urn:microsoft.com/office/officeart/2008/layout/LinedList"/>
    <dgm:cxn modelId="{BB2A8E06-5E9B-4C4D-94A2-44D66B03A33C}" type="presParOf" srcId="{BFF466D9-C76E-493F-A11A-280A96A349AE}" destId="{D55547AC-C731-4203-9C90-E4C3300E90CC}" srcOrd="0" destOrd="0" presId="urn:microsoft.com/office/officeart/2008/layout/LinedList"/>
    <dgm:cxn modelId="{3576E5B9-7702-48D6-8177-BEFDDFBC6474}" type="presParOf" srcId="{BFF466D9-C76E-493F-A11A-280A96A349AE}" destId="{39FEA8C5-E7BD-419F-8B71-00A117ED0521}" srcOrd="1" destOrd="0" presId="urn:microsoft.com/office/officeart/2008/layout/LinedList"/>
    <dgm:cxn modelId="{0E495476-C832-4F46-AF49-71761A2E2804}" type="presParOf" srcId="{437A6925-6D2F-4446-A125-22A5A6955B6C}" destId="{0BC3C1AC-7E86-4710-9EC7-CA2DA8774F2D}" srcOrd="12" destOrd="0" presId="urn:microsoft.com/office/officeart/2008/layout/LinedList"/>
    <dgm:cxn modelId="{E296FCCB-E67F-4EFB-92CB-E3B9DEB82680}" type="presParOf" srcId="{437A6925-6D2F-4446-A125-22A5A6955B6C}" destId="{ECC71F81-6C92-4FA5-8D1D-5E882AEDB79A}" srcOrd="13" destOrd="0" presId="urn:microsoft.com/office/officeart/2008/layout/LinedList"/>
    <dgm:cxn modelId="{8936D758-DE75-4819-AD12-A8EEEA07C934}" type="presParOf" srcId="{ECC71F81-6C92-4FA5-8D1D-5E882AEDB79A}" destId="{125005F3-29AC-40A0-B074-48E9AB7645F1}" srcOrd="0" destOrd="0" presId="urn:microsoft.com/office/officeart/2008/layout/LinedList"/>
    <dgm:cxn modelId="{27232F79-3879-4706-843E-35AA6FF01D82}" type="presParOf" srcId="{ECC71F81-6C92-4FA5-8D1D-5E882AEDB79A}" destId="{15E34E24-C776-4890-9F9D-DD952A93642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9486BC-536A-4A1B-BEB9-F9CB27BA93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7FD81A1-1306-4A72-96E0-FF5FC3003031}">
      <dgm:prSet custT="1"/>
      <dgm:spPr/>
      <dgm:t>
        <a:bodyPr/>
        <a:lstStyle/>
        <a:p>
          <a:r>
            <a:rPr lang="en-US" sz="3200" b="1" dirty="0">
              <a:highlight>
                <a:srgbClr val="00FFFF"/>
              </a:highlight>
            </a:rPr>
            <a:t>4. Mendukung Kolaborasi dan Penyebaran Pengetahuan</a:t>
          </a:r>
          <a:endParaRPr lang="en-US" sz="3200" dirty="0">
            <a:highlight>
              <a:srgbClr val="00FFFF"/>
            </a:highlight>
          </a:endParaRPr>
        </a:p>
      </dgm:t>
    </dgm:pt>
    <dgm:pt modelId="{B96137E2-5658-4FD3-97F8-C53E3DFBBEFC}" type="parTrans" cxnId="{32D3EF45-5C76-448D-87DE-3B4D17E269AD}">
      <dgm:prSet/>
      <dgm:spPr/>
      <dgm:t>
        <a:bodyPr/>
        <a:lstStyle/>
        <a:p>
          <a:endParaRPr lang="en-US"/>
        </a:p>
      </dgm:t>
    </dgm:pt>
    <dgm:pt modelId="{7AA60BC2-83BA-4167-8942-7B1DB6B25F3E}" type="sibTrans" cxnId="{32D3EF45-5C76-448D-87DE-3B4D17E269AD}">
      <dgm:prSet/>
      <dgm:spPr/>
      <dgm:t>
        <a:bodyPr/>
        <a:lstStyle/>
        <a:p>
          <a:endParaRPr lang="en-US"/>
        </a:p>
      </dgm:t>
    </dgm:pt>
    <dgm:pt modelId="{FC89C351-45D0-46B5-9D39-344ADD43B271}">
      <dgm:prSet/>
      <dgm:spPr/>
      <dgm:t>
        <a:bodyPr/>
        <a:lstStyle/>
        <a:p>
          <a:pPr algn="just"/>
          <a:r>
            <a:rPr lang="en-US" dirty="0"/>
            <a:t>Teknologi digital memfasilitasi kolaborasi antara cabang Aisyiyah, peneliti, dan mitra strategis.</a:t>
          </a:r>
        </a:p>
      </dgm:t>
    </dgm:pt>
    <dgm:pt modelId="{DAAEDF1B-27AF-4536-BCBC-8EF7C1656267}" type="parTrans" cxnId="{FB43BF9B-8618-43AC-94F4-D599CBB658A6}">
      <dgm:prSet/>
      <dgm:spPr/>
      <dgm:t>
        <a:bodyPr/>
        <a:lstStyle/>
        <a:p>
          <a:endParaRPr lang="en-US"/>
        </a:p>
      </dgm:t>
    </dgm:pt>
    <dgm:pt modelId="{22C54FB6-623C-4F25-938E-F02C1EEBF85D}" type="sibTrans" cxnId="{FB43BF9B-8618-43AC-94F4-D599CBB658A6}">
      <dgm:prSet/>
      <dgm:spPr/>
      <dgm:t>
        <a:bodyPr/>
        <a:lstStyle/>
        <a:p>
          <a:endParaRPr lang="en-US"/>
        </a:p>
      </dgm:t>
    </dgm:pt>
    <dgm:pt modelId="{36EFE537-EB0F-48D8-8EDC-AED15B7608B5}">
      <dgm:prSet/>
      <dgm:spPr/>
      <dgm:t>
        <a:bodyPr/>
        <a:lstStyle/>
        <a:p>
          <a:pPr algn="just"/>
          <a:r>
            <a:rPr lang="en-US" dirty="0"/>
            <a:t>Repository digital memungkinkan penyebaran publikasi penelitian, hasil survei, dan laporan kepada semua pihak terkait.</a:t>
          </a:r>
        </a:p>
      </dgm:t>
    </dgm:pt>
    <dgm:pt modelId="{77E2C259-1DC1-4F7B-B486-429EA95D8D97}" type="parTrans" cxnId="{574A4C36-AE49-44C9-AE77-FD8510E3BB27}">
      <dgm:prSet/>
      <dgm:spPr/>
      <dgm:t>
        <a:bodyPr/>
        <a:lstStyle/>
        <a:p>
          <a:endParaRPr lang="en-US"/>
        </a:p>
      </dgm:t>
    </dgm:pt>
    <dgm:pt modelId="{F5FC6665-3262-4302-A01D-9D809E7BE9E0}" type="sibTrans" cxnId="{574A4C36-AE49-44C9-AE77-FD8510E3BB27}">
      <dgm:prSet/>
      <dgm:spPr/>
      <dgm:t>
        <a:bodyPr/>
        <a:lstStyle/>
        <a:p>
          <a:endParaRPr lang="en-US"/>
        </a:p>
      </dgm:t>
    </dgm:pt>
    <dgm:pt modelId="{D34152F1-0CB5-4D54-A5B6-74892A2815F6}">
      <dgm:prSet/>
      <dgm:spPr/>
      <dgm:t>
        <a:bodyPr/>
        <a:lstStyle/>
        <a:p>
          <a:pPr algn="just"/>
          <a:r>
            <a:rPr lang="en-US" b="1" dirty="0">
              <a:solidFill>
                <a:srgbClr val="FF0000"/>
              </a:solidFill>
            </a:rPr>
            <a:t>Manfaat</a:t>
          </a:r>
          <a:r>
            <a:rPr lang="en-US" b="1" dirty="0"/>
            <a:t>:</a:t>
          </a:r>
          <a:r>
            <a:rPr lang="en-US" dirty="0"/>
            <a:t> Pengetahuan lebih mudah disebarluaskan, meningkatkan partisipasi dan dukungan terhadap program LPPA.</a:t>
          </a:r>
        </a:p>
      </dgm:t>
    </dgm:pt>
    <dgm:pt modelId="{7FF41885-C7C5-40CB-A414-C6B4E647D76C}" type="parTrans" cxnId="{38F181AB-19AA-4D5E-BE63-715B518008D9}">
      <dgm:prSet/>
      <dgm:spPr/>
      <dgm:t>
        <a:bodyPr/>
        <a:lstStyle/>
        <a:p>
          <a:endParaRPr lang="en-US"/>
        </a:p>
      </dgm:t>
    </dgm:pt>
    <dgm:pt modelId="{C17D77FF-59CF-488A-9D67-EE4113C5E841}" type="sibTrans" cxnId="{38F181AB-19AA-4D5E-BE63-715B518008D9}">
      <dgm:prSet/>
      <dgm:spPr/>
      <dgm:t>
        <a:bodyPr/>
        <a:lstStyle/>
        <a:p>
          <a:endParaRPr lang="en-US"/>
        </a:p>
      </dgm:t>
    </dgm:pt>
    <dgm:pt modelId="{5E1E59E8-0971-4D77-BA14-7CF74BB68681}" type="pres">
      <dgm:prSet presAssocID="{DF9486BC-536A-4A1B-BEB9-F9CB27BA936F}" presName="vert0" presStyleCnt="0">
        <dgm:presLayoutVars>
          <dgm:dir/>
          <dgm:animOne val="branch"/>
          <dgm:animLvl val="lvl"/>
        </dgm:presLayoutVars>
      </dgm:prSet>
      <dgm:spPr/>
    </dgm:pt>
    <dgm:pt modelId="{7F799A85-BF09-4720-AA49-3763025F62E9}" type="pres">
      <dgm:prSet presAssocID="{37FD81A1-1306-4A72-96E0-FF5FC3003031}" presName="thickLine" presStyleLbl="alignNode1" presStyleIdx="0" presStyleCnt="4"/>
      <dgm:spPr/>
    </dgm:pt>
    <dgm:pt modelId="{441278A2-B001-44B3-AEA0-58A9D514B3B6}" type="pres">
      <dgm:prSet presAssocID="{37FD81A1-1306-4A72-96E0-FF5FC3003031}" presName="horz1" presStyleCnt="0"/>
      <dgm:spPr/>
    </dgm:pt>
    <dgm:pt modelId="{90B56497-2261-4905-BE40-9CE02A5E6C40}" type="pres">
      <dgm:prSet presAssocID="{37FD81A1-1306-4A72-96E0-FF5FC3003031}" presName="tx1" presStyleLbl="revTx" presStyleIdx="0" presStyleCnt="4" custScaleY="46692"/>
      <dgm:spPr/>
    </dgm:pt>
    <dgm:pt modelId="{8E8F49E1-31AF-4DE2-844F-D8846B70FF06}" type="pres">
      <dgm:prSet presAssocID="{37FD81A1-1306-4A72-96E0-FF5FC3003031}" presName="vert1" presStyleCnt="0"/>
      <dgm:spPr/>
    </dgm:pt>
    <dgm:pt modelId="{5E6A29B0-2263-4373-87E8-4B644B60A938}" type="pres">
      <dgm:prSet presAssocID="{FC89C351-45D0-46B5-9D39-344ADD43B271}" presName="thickLine" presStyleLbl="alignNode1" presStyleIdx="1" presStyleCnt="4"/>
      <dgm:spPr/>
    </dgm:pt>
    <dgm:pt modelId="{DC6DBDDE-59F0-4568-956E-03649EA4FF4F}" type="pres">
      <dgm:prSet presAssocID="{FC89C351-45D0-46B5-9D39-344ADD43B271}" presName="horz1" presStyleCnt="0"/>
      <dgm:spPr/>
    </dgm:pt>
    <dgm:pt modelId="{C3D59C58-5344-443D-93F9-8C6A75FE0D49}" type="pres">
      <dgm:prSet presAssocID="{FC89C351-45D0-46B5-9D39-344ADD43B271}" presName="tx1" presStyleLbl="revTx" presStyleIdx="1" presStyleCnt="4"/>
      <dgm:spPr/>
    </dgm:pt>
    <dgm:pt modelId="{CAF8EC49-8BCC-4156-9426-6A9ECCFECDB5}" type="pres">
      <dgm:prSet presAssocID="{FC89C351-45D0-46B5-9D39-344ADD43B271}" presName="vert1" presStyleCnt="0"/>
      <dgm:spPr/>
    </dgm:pt>
    <dgm:pt modelId="{AB80F201-2BFD-407B-8850-D29B8319BA1B}" type="pres">
      <dgm:prSet presAssocID="{36EFE537-EB0F-48D8-8EDC-AED15B7608B5}" presName="thickLine" presStyleLbl="alignNode1" presStyleIdx="2" presStyleCnt="4"/>
      <dgm:spPr/>
    </dgm:pt>
    <dgm:pt modelId="{B5DAC7E3-1E05-40CB-B595-BA2E74B2AC1C}" type="pres">
      <dgm:prSet presAssocID="{36EFE537-EB0F-48D8-8EDC-AED15B7608B5}" presName="horz1" presStyleCnt="0"/>
      <dgm:spPr/>
    </dgm:pt>
    <dgm:pt modelId="{8BDBF849-20A8-4395-B45F-C828FB42D75D}" type="pres">
      <dgm:prSet presAssocID="{36EFE537-EB0F-48D8-8EDC-AED15B7608B5}" presName="tx1" presStyleLbl="revTx" presStyleIdx="2" presStyleCnt="4"/>
      <dgm:spPr/>
    </dgm:pt>
    <dgm:pt modelId="{CCC87E5F-51DA-4152-945B-1C554379C0FF}" type="pres">
      <dgm:prSet presAssocID="{36EFE537-EB0F-48D8-8EDC-AED15B7608B5}" presName="vert1" presStyleCnt="0"/>
      <dgm:spPr/>
    </dgm:pt>
    <dgm:pt modelId="{26D10C73-4F7C-4DD9-9522-33595ECC0C50}" type="pres">
      <dgm:prSet presAssocID="{D34152F1-0CB5-4D54-A5B6-74892A2815F6}" presName="thickLine" presStyleLbl="alignNode1" presStyleIdx="3" presStyleCnt="4"/>
      <dgm:spPr/>
    </dgm:pt>
    <dgm:pt modelId="{348A993F-119C-43E6-B96B-2E7FDBC3B625}" type="pres">
      <dgm:prSet presAssocID="{D34152F1-0CB5-4D54-A5B6-74892A2815F6}" presName="horz1" presStyleCnt="0"/>
      <dgm:spPr/>
    </dgm:pt>
    <dgm:pt modelId="{79E1E985-680E-4F17-A632-C0D5A7C1B915}" type="pres">
      <dgm:prSet presAssocID="{D34152F1-0CB5-4D54-A5B6-74892A2815F6}" presName="tx1" presStyleLbl="revTx" presStyleIdx="3" presStyleCnt="4"/>
      <dgm:spPr/>
    </dgm:pt>
    <dgm:pt modelId="{8DC1A446-5181-4A6F-875B-026508C560BE}" type="pres">
      <dgm:prSet presAssocID="{D34152F1-0CB5-4D54-A5B6-74892A2815F6}" presName="vert1" presStyleCnt="0"/>
      <dgm:spPr/>
    </dgm:pt>
  </dgm:ptLst>
  <dgm:cxnLst>
    <dgm:cxn modelId="{CE490111-69BC-43B0-A7BD-F66BCC77C40E}" type="presOf" srcId="{FC89C351-45D0-46B5-9D39-344ADD43B271}" destId="{C3D59C58-5344-443D-93F9-8C6A75FE0D49}" srcOrd="0" destOrd="0" presId="urn:microsoft.com/office/officeart/2008/layout/LinedList"/>
    <dgm:cxn modelId="{961C5B25-1334-4FC8-A505-5F4224811CA9}" type="presOf" srcId="{DF9486BC-536A-4A1B-BEB9-F9CB27BA936F}" destId="{5E1E59E8-0971-4D77-BA14-7CF74BB68681}" srcOrd="0" destOrd="0" presId="urn:microsoft.com/office/officeart/2008/layout/LinedList"/>
    <dgm:cxn modelId="{283E782A-AE87-4F06-9B46-5C20E97A06B1}" type="presOf" srcId="{D34152F1-0CB5-4D54-A5B6-74892A2815F6}" destId="{79E1E985-680E-4F17-A632-C0D5A7C1B915}" srcOrd="0" destOrd="0" presId="urn:microsoft.com/office/officeart/2008/layout/LinedList"/>
    <dgm:cxn modelId="{CD54FD32-F4EC-4953-B537-B9A2DEBF61FF}" type="presOf" srcId="{36EFE537-EB0F-48D8-8EDC-AED15B7608B5}" destId="{8BDBF849-20A8-4395-B45F-C828FB42D75D}" srcOrd="0" destOrd="0" presId="urn:microsoft.com/office/officeart/2008/layout/LinedList"/>
    <dgm:cxn modelId="{574A4C36-AE49-44C9-AE77-FD8510E3BB27}" srcId="{DF9486BC-536A-4A1B-BEB9-F9CB27BA936F}" destId="{36EFE537-EB0F-48D8-8EDC-AED15B7608B5}" srcOrd="2" destOrd="0" parTransId="{77E2C259-1DC1-4F7B-B486-429EA95D8D97}" sibTransId="{F5FC6665-3262-4302-A01D-9D809E7BE9E0}"/>
    <dgm:cxn modelId="{32D3EF45-5C76-448D-87DE-3B4D17E269AD}" srcId="{DF9486BC-536A-4A1B-BEB9-F9CB27BA936F}" destId="{37FD81A1-1306-4A72-96E0-FF5FC3003031}" srcOrd="0" destOrd="0" parTransId="{B96137E2-5658-4FD3-97F8-C53E3DFBBEFC}" sibTransId="{7AA60BC2-83BA-4167-8942-7B1DB6B25F3E}"/>
    <dgm:cxn modelId="{FB43BF9B-8618-43AC-94F4-D599CBB658A6}" srcId="{DF9486BC-536A-4A1B-BEB9-F9CB27BA936F}" destId="{FC89C351-45D0-46B5-9D39-344ADD43B271}" srcOrd="1" destOrd="0" parTransId="{DAAEDF1B-27AF-4536-BCBC-8EF7C1656267}" sibTransId="{22C54FB6-623C-4F25-938E-F02C1EEBF85D}"/>
    <dgm:cxn modelId="{38F181AB-19AA-4D5E-BE63-715B518008D9}" srcId="{DF9486BC-536A-4A1B-BEB9-F9CB27BA936F}" destId="{D34152F1-0CB5-4D54-A5B6-74892A2815F6}" srcOrd="3" destOrd="0" parTransId="{7FF41885-C7C5-40CB-A414-C6B4E647D76C}" sibTransId="{C17D77FF-59CF-488A-9D67-EE4113C5E841}"/>
    <dgm:cxn modelId="{895559F7-E3CE-4418-8D7D-EB757B737E0B}" type="presOf" srcId="{37FD81A1-1306-4A72-96E0-FF5FC3003031}" destId="{90B56497-2261-4905-BE40-9CE02A5E6C40}" srcOrd="0" destOrd="0" presId="urn:microsoft.com/office/officeart/2008/layout/LinedList"/>
    <dgm:cxn modelId="{75B681F3-0DD8-470B-9421-F4A6B946A1B0}" type="presParOf" srcId="{5E1E59E8-0971-4D77-BA14-7CF74BB68681}" destId="{7F799A85-BF09-4720-AA49-3763025F62E9}" srcOrd="0" destOrd="0" presId="urn:microsoft.com/office/officeart/2008/layout/LinedList"/>
    <dgm:cxn modelId="{C3AB6F8B-3A1B-458B-8CC9-151EF10C8B66}" type="presParOf" srcId="{5E1E59E8-0971-4D77-BA14-7CF74BB68681}" destId="{441278A2-B001-44B3-AEA0-58A9D514B3B6}" srcOrd="1" destOrd="0" presId="urn:microsoft.com/office/officeart/2008/layout/LinedList"/>
    <dgm:cxn modelId="{B6540995-41AB-45DE-9730-A134082F2C8C}" type="presParOf" srcId="{441278A2-B001-44B3-AEA0-58A9D514B3B6}" destId="{90B56497-2261-4905-BE40-9CE02A5E6C40}" srcOrd="0" destOrd="0" presId="urn:microsoft.com/office/officeart/2008/layout/LinedList"/>
    <dgm:cxn modelId="{517C1018-7B06-4785-9AF0-978787D70243}" type="presParOf" srcId="{441278A2-B001-44B3-AEA0-58A9D514B3B6}" destId="{8E8F49E1-31AF-4DE2-844F-D8846B70FF06}" srcOrd="1" destOrd="0" presId="urn:microsoft.com/office/officeart/2008/layout/LinedList"/>
    <dgm:cxn modelId="{9ED9CDA9-8B6F-4A25-9A3B-CF157F4F8ECD}" type="presParOf" srcId="{5E1E59E8-0971-4D77-BA14-7CF74BB68681}" destId="{5E6A29B0-2263-4373-87E8-4B644B60A938}" srcOrd="2" destOrd="0" presId="urn:microsoft.com/office/officeart/2008/layout/LinedList"/>
    <dgm:cxn modelId="{D5E8B669-6715-4057-A3D7-44E022C1ABB4}" type="presParOf" srcId="{5E1E59E8-0971-4D77-BA14-7CF74BB68681}" destId="{DC6DBDDE-59F0-4568-956E-03649EA4FF4F}" srcOrd="3" destOrd="0" presId="urn:microsoft.com/office/officeart/2008/layout/LinedList"/>
    <dgm:cxn modelId="{C5438A9F-7DE7-4148-A0A6-A6DBBE5CE19C}" type="presParOf" srcId="{DC6DBDDE-59F0-4568-956E-03649EA4FF4F}" destId="{C3D59C58-5344-443D-93F9-8C6A75FE0D49}" srcOrd="0" destOrd="0" presId="urn:microsoft.com/office/officeart/2008/layout/LinedList"/>
    <dgm:cxn modelId="{A9E5A158-12F4-4C2D-AC51-18B77CE37924}" type="presParOf" srcId="{DC6DBDDE-59F0-4568-956E-03649EA4FF4F}" destId="{CAF8EC49-8BCC-4156-9426-6A9ECCFECDB5}" srcOrd="1" destOrd="0" presId="urn:microsoft.com/office/officeart/2008/layout/LinedList"/>
    <dgm:cxn modelId="{4011CC5F-3895-4A05-87C0-34B323F3C104}" type="presParOf" srcId="{5E1E59E8-0971-4D77-BA14-7CF74BB68681}" destId="{AB80F201-2BFD-407B-8850-D29B8319BA1B}" srcOrd="4" destOrd="0" presId="urn:microsoft.com/office/officeart/2008/layout/LinedList"/>
    <dgm:cxn modelId="{C88605CC-3D31-4F2E-975C-898D4DD3DE77}" type="presParOf" srcId="{5E1E59E8-0971-4D77-BA14-7CF74BB68681}" destId="{B5DAC7E3-1E05-40CB-B595-BA2E74B2AC1C}" srcOrd="5" destOrd="0" presId="urn:microsoft.com/office/officeart/2008/layout/LinedList"/>
    <dgm:cxn modelId="{B8DE5482-9F6E-44FD-B565-89F78EB2AD7E}" type="presParOf" srcId="{B5DAC7E3-1E05-40CB-B595-BA2E74B2AC1C}" destId="{8BDBF849-20A8-4395-B45F-C828FB42D75D}" srcOrd="0" destOrd="0" presId="urn:microsoft.com/office/officeart/2008/layout/LinedList"/>
    <dgm:cxn modelId="{79D3BA94-F6FD-43FC-8D13-B7D74522F9AE}" type="presParOf" srcId="{B5DAC7E3-1E05-40CB-B595-BA2E74B2AC1C}" destId="{CCC87E5F-51DA-4152-945B-1C554379C0FF}" srcOrd="1" destOrd="0" presId="urn:microsoft.com/office/officeart/2008/layout/LinedList"/>
    <dgm:cxn modelId="{BC80CF09-9348-48DB-B2ED-3F6331A02B0E}" type="presParOf" srcId="{5E1E59E8-0971-4D77-BA14-7CF74BB68681}" destId="{26D10C73-4F7C-4DD9-9522-33595ECC0C50}" srcOrd="6" destOrd="0" presId="urn:microsoft.com/office/officeart/2008/layout/LinedList"/>
    <dgm:cxn modelId="{0607BD60-C835-477A-B544-2C917BC966C1}" type="presParOf" srcId="{5E1E59E8-0971-4D77-BA14-7CF74BB68681}" destId="{348A993F-119C-43E6-B96B-2E7FDBC3B625}" srcOrd="7" destOrd="0" presId="urn:microsoft.com/office/officeart/2008/layout/LinedList"/>
    <dgm:cxn modelId="{FB2B1FE1-7DFC-4E26-9F7A-E922EA488200}" type="presParOf" srcId="{348A993F-119C-43E6-B96B-2E7FDBC3B625}" destId="{79E1E985-680E-4F17-A632-C0D5A7C1B915}" srcOrd="0" destOrd="0" presId="urn:microsoft.com/office/officeart/2008/layout/LinedList"/>
    <dgm:cxn modelId="{3B284D4B-7066-4682-BD17-E242797EDF26}" type="presParOf" srcId="{348A993F-119C-43E6-B96B-2E7FDBC3B625}" destId="{8DC1A446-5181-4A6F-875B-026508C560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CA1C1D-1C57-4C30-BD0D-C2917BEAE46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782E182-8C24-4F48-9AA9-ADFB40AB900D}">
      <dgm:prSet/>
      <dgm:spPr/>
      <dgm:t>
        <a:bodyPr/>
        <a:lstStyle/>
        <a:p>
          <a:r>
            <a:rPr lang="en-US" dirty="0"/>
            <a:t>Transformasi digital organisasi ‘Aisyiyah menghadapi era AI memerlukan langkah strategis dan integrasi teknologi untuk meningkatkan efisiensi, relevansi, dan dampak sosial. </a:t>
          </a:r>
        </a:p>
      </dgm:t>
    </dgm:pt>
    <dgm:pt modelId="{BD8D3638-96BD-4925-B173-B9356A01FB76}" type="parTrans" cxnId="{528CD478-728B-447E-94EC-463476B34A76}">
      <dgm:prSet/>
      <dgm:spPr/>
      <dgm:t>
        <a:bodyPr/>
        <a:lstStyle/>
        <a:p>
          <a:endParaRPr lang="en-US"/>
        </a:p>
      </dgm:t>
    </dgm:pt>
    <dgm:pt modelId="{DC710774-1B10-42AF-B3F2-1480197F8FE3}" type="sibTrans" cxnId="{528CD478-728B-447E-94EC-463476B34A76}">
      <dgm:prSet/>
      <dgm:spPr/>
      <dgm:t>
        <a:bodyPr/>
        <a:lstStyle/>
        <a:p>
          <a:endParaRPr lang="en-US"/>
        </a:p>
      </dgm:t>
    </dgm:pt>
    <dgm:pt modelId="{57E0A69D-8819-4914-88A7-26E3950DB353}">
      <dgm:prSet/>
      <dgm:spPr/>
      <dgm:t>
        <a:bodyPr/>
        <a:lstStyle/>
        <a:p>
          <a:r>
            <a:rPr lang="en-US" b="1" dirty="0"/>
            <a:t>1. Membangun Visi Digital</a:t>
          </a:r>
          <a:endParaRPr lang="en-US" dirty="0"/>
        </a:p>
      </dgm:t>
    </dgm:pt>
    <dgm:pt modelId="{98FF9665-00F3-4058-B4B7-5DD68AD3BDC9}" type="parTrans" cxnId="{635EF42E-B061-4EA2-B03B-E463E9E25F96}">
      <dgm:prSet/>
      <dgm:spPr/>
      <dgm:t>
        <a:bodyPr/>
        <a:lstStyle/>
        <a:p>
          <a:endParaRPr lang="en-US"/>
        </a:p>
      </dgm:t>
    </dgm:pt>
    <dgm:pt modelId="{7263C91B-328E-4EDA-BFD3-7BAB248FD819}" type="sibTrans" cxnId="{635EF42E-B061-4EA2-B03B-E463E9E25F96}">
      <dgm:prSet/>
      <dgm:spPr/>
      <dgm:t>
        <a:bodyPr/>
        <a:lstStyle/>
        <a:p>
          <a:endParaRPr lang="en-US"/>
        </a:p>
      </dgm:t>
    </dgm:pt>
    <dgm:pt modelId="{E77AF7B9-3157-418C-8C9C-05B7C405046E}">
      <dgm:prSet custT="1"/>
      <dgm:spPr/>
      <dgm:t>
        <a:bodyPr/>
        <a:lstStyle/>
        <a:p>
          <a:r>
            <a:rPr lang="en-US" sz="2400" dirty="0"/>
            <a:t>Menetapkan tujuan jangka panjang transformasi digital organisasi, seperti memperluas dampak sosial dan meningkatkan efisiensi internal.</a:t>
          </a:r>
        </a:p>
      </dgm:t>
    </dgm:pt>
    <dgm:pt modelId="{12BE8EFE-B672-43DF-9BBF-20EBCFFC3735}" type="parTrans" cxnId="{0A902F8C-ED82-4321-9011-EDBA79DA5C18}">
      <dgm:prSet/>
      <dgm:spPr/>
      <dgm:t>
        <a:bodyPr/>
        <a:lstStyle/>
        <a:p>
          <a:endParaRPr lang="en-US"/>
        </a:p>
      </dgm:t>
    </dgm:pt>
    <dgm:pt modelId="{924A3843-FC7A-4B71-A6FE-051BE3D51D63}" type="sibTrans" cxnId="{0A902F8C-ED82-4321-9011-EDBA79DA5C18}">
      <dgm:prSet/>
      <dgm:spPr/>
      <dgm:t>
        <a:bodyPr/>
        <a:lstStyle/>
        <a:p>
          <a:endParaRPr lang="en-US"/>
        </a:p>
      </dgm:t>
    </dgm:pt>
    <dgm:pt modelId="{8BBBEA9F-0176-4E4B-946E-476E3B51A42A}">
      <dgm:prSet/>
      <dgm:spPr/>
      <dgm:t>
        <a:bodyPr/>
        <a:lstStyle/>
        <a:p>
          <a:r>
            <a:rPr lang="en-US" b="1" dirty="0">
              <a:highlight>
                <a:srgbClr val="FFFF00"/>
              </a:highlight>
            </a:rPr>
            <a:t>Contoh</a:t>
          </a:r>
          <a:r>
            <a:rPr lang="en-US" dirty="0"/>
            <a:t>: Meningkatkan pemberdayaan perempuan Muslim berbasis teknologi digital di berbagai wilayah.</a:t>
          </a:r>
        </a:p>
      </dgm:t>
    </dgm:pt>
    <dgm:pt modelId="{A3B0919C-0ABF-42B1-9F31-50169A2A2869}" type="parTrans" cxnId="{58C724C0-3C50-4649-8D7B-31E8308ACA6D}">
      <dgm:prSet/>
      <dgm:spPr/>
      <dgm:t>
        <a:bodyPr/>
        <a:lstStyle/>
        <a:p>
          <a:endParaRPr lang="en-US"/>
        </a:p>
      </dgm:t>
    </dgm:pt>
    <dgm:pt modelId="{D3502C5C-F5B0-43B2-8ABE-B01B3E8E19AF}" type="sibTrans" cxnId="{58C724C0-3C50-4649-8D7B-31E8308ACA6D}">
      <dgm:prSet/>
      <dgm:spPr/>
      <dgm:t>
        <a:bodyPr/>
        <a:lstStyle/>
        <a:p>
          <a:endParaRPr lang="en-US"/>
        </a:p>
      </dgm:t>
    </dgm:pt>
    <dgm:pt modelId="{C2C8CD90-B119-4B61-ADFE-D5414C8A38FD}" type="pres">
      <dgm:prSet presAssocID="{D9CA1C1D-1C57-4C30-BD0D-C2917BEAE46B}" presName="Name0" presStyleCnt="0">
        <dgm:presLayoutVars>
          <dgm:dir/>
          <dgm:animLvl val="lvl"/>
          <dgm:resizeHandles val="exact"/>
        </dgm:presLayoutVars>
      </dgm:prSet>
      <dgm:spPr/>
    </dgm:pt>
    <dgm:pt modelId="{6B63FE60-0487-4B14-B770-FE665BC16AB5}" type="pres">
      <dgm:prSet presAssocID="{E77AF7B9-3157-418C-8C9C-05B7C405046E}" presName="boxAndChildren" presStyleCnt="0"/>
      <dgm:spPr/>
    </dgm:pt>
    <dgm:pt modelId="{5B99D6B0-3C70-4175-AE64-BEED32D47414}" type="pres">
      <dgm:prSet presAssocID="{E77AF7B9-3157-418C-8C9C-05B7C405046E}" presName="parentTextBox" presStyleLbl="node1" presStyleIdx="0" presStyleCnt="2"/>
      <dgm:spPr/>
    </dgm:pt>
    <dgm:pt modelId="{E8A2B19F-0C7F-471C-82A7-A0C6BB7D2915}" type="pres">
      <dgm:prSet presAssocID="{E77AF7B9-3157-418C-8C9C-05B7C405046E}" presName="entireBox" presStyleLbl="node1" presStyleIdx="0" presStyleCnt="2"/>
      <dgm:spPr/>
    </dgm:pt>
    <dgm:pt modelId="{0DF95210-0D56-4404-AF53-81C61F96619B}" type="pres">
      <dgm:prSet presAssocID="{E77AF7B9-3157-418C-8C9C-05B7C405046E}" presName="descendantBox" presStyleCnt="0"/>
      <dgm:spPr/>
    </dgm:pt>
    <dgm:pt modelId="{77F328C5-EA75-4D36-BAD7-B64F1DE29A0C}" type="pres">
      <dgm:prSet presAssocID="{8BBBEA9F-0176-4E4B-946E-476E3B51A42A}" presName="childTextBox" presStyleLbl="fgAccFollowNode1" presStyleIdx="0" presStyleCnt="2">
        <dgm:presLayoutVars>
          <dgm:bulletEnabled val="1"/>
        </dgm:presLayoutVars>
      </dgm:prSet>
      <dgm:spPr/>
    </dgm:pt>
    <dgm:pt modelId="{56B886C4-897D-4FBE-A27E-95F2BEF61805}" type="pres">
      <dgm:prSet presAssocID="{DC710774-1B10-42AF-B3F2-1480197F8FE3}" presName="sp" presStyleCnt="0"/>
      <dgm:spPr/>
    </dgm:pt>
    <dgm:pt modelId="{2B48D26A-E856-4406-A7FA-892D315A31C5}" type="pres">
      <dgm:prSet presAssocID="{2782E182-8C24-4F48-9AA9-ADFB40AB900D}" presName="arrowAndChildren" presStyleCnt="0"/>
      <dgm:spPr/>
    </dgm:pt>
    <dgm:pt modelId="{4EBA8750-B79C-4605-A502-FB8361368619}" type="pres">
      <dgm:prSet presAssocID="{2782E182-8C24-4F48-9AA9-ADFB40AB900D}" presName="parentTextArrow" presStyleLbl="node1" presStyleIdx="0" presStyleCnt="2"/>
      <dgm:spPr/>
    </dgm:pt>
    <dgm:pt modelId="{2C63A046-C28C-42C8-A473-D9E34DE828FC}" type="pres">
      <dgm:prSet presAssocID="{2782E182-8C24-4F48-9AA9-ADFB40AB900D}" presName="arrow" presStyleLbl="node1" presStyleIdx="1" presStyleCnt="2"/>
      <dgm:spPr/>
    </dgm:pt>
    <dgm:pt modelId="{E742E5E3-E356-46B3-8D1F-7D262E97AFFC}" type="pres">
      <dgm:prSet presAssocID="{2782E182-8C24-4F48-9AA9-ADFB40AB900D}" presName="descendantArrow" presStyleCnt="0"/>
      <dgm:spPr/>
    </dgm:pt>
    <dgm:pt modelId="{66CB5311-C58F-4D33-B4BD-DCFB480B7708}" type="pres">
      <dgm:prSet presAssocID="{57E0A69D-8819-4914-88A7-26E3950DB353}" presName="childTextArrow" presStyleLbl="fgAccFollowNode1" presStyleIdx="1" presStyleCnt="2">
        <dgm:presLayoutVars>
          <dgm:bulletEnabled val="1"/>
        </dgm:presLayoutVars>
      </dgm:prSet>
      <dgm:spPr/>
    </dgm:pt>
  </dgm:ptLst>
  <dgm:cxnLst>
    <dgm:cxn modelId="{635EF42E-B061-4EA2-B03B-E463E9E25F96}" srcId="{2782E182-8C24-4F48-9AA9-ADFB40AB900D}" destId="{57E0A69D-8819-4914-88A7-26E3950DB353}" srcOrd="0" destOrd="0" parTransId="{98FF9665-00F3-4058-B4B7-5DD68AD3BDC9}" sibTransId="{7263C91B-328E-4EDA-BFD3-7BAB248FD819}"/>
    <dgm:cxn modelId="{67583546-21F9-4AF7-8A17-61D201432AAC}" type="presOf" srcId="{E77AF7B9-3157-418C-8C9C-05B7C405046E}" destId="{5B99D6B0-3C70-4175-AE64-BEED32D47414}" srcOrd="0" destOrd="0" presId="urn:microsoft.com/office/officeart/2005/8/layout/process4"/>
    <dgm:cxn modelId="{99518B66-4A31-4D49-8FC9-29B455D1E03D}" type="presOf" srcId="{E77AF7B9-3157-418C-8C9C-05B7C405046E}" destId="{E8A2B19F-0C7F-471C-82A7-A0C6BB7D2915}" srcOrd="1" destOrd="0" presId="urn:microsoft.com/office/officeart/2005/8/layout/process4"/>
    <dgm:cxn modelId="{15E53F6F-FF3C-4C24-A2D1-B15D35B68C4A}" type="presOf" srcId="{57E0A69D-8819-4914-88A7-26E3950DB353}" destId="{66CB5311-C58F-4D33-B4BD-DCFB480B7708}" srcOrd="0" destOrd="0" presId="urn:microsoft.com/office/officeart/2005/8/layout/process4"/>
    <dgm:cxn modelId="{528CD478-728B-447E-94EC-463476B34A76}" srcId="{D9CA1C1D-1C57-4C30-BD0D-C2917BEAE46B}" destId="{2782E182-8C24-4F48-9AA9-ADFB40AB900D}" srcOrd="0" destOrd="0" parTransId="{BD8D3638-96BD-4925-B173-B9356A01FB76}" sibTransId="{DC710774-1B10-42AF-B3F2-1480197F8FE3}"/>
    <dgm:cxn modelId="{0A902F8C-ED82-4321-9011-EDBA79DA5C18}" srcId="{D9CA1C1D-1C57-4C30-BD0D-C2917BEAE46B}" destId="{E77AF7B9-3157-418C-8C9C-05B7C405046E}" srcOrd="1" destOrd="0" parTransId="{12BE8EFE-B672-43DF-9BBF-20EBCFFC3735}" sibTransId="{924A3843-FC7A-4B71-A6FE-051BE3D51D63}"/>
    <dgm:cxn modelId="{28EE1AB4-D0A3-4EE4-AC22-447C56674327}" type="presOf" srcId="{8BBBEA9F-0176-4E4B-946E-476E3B51A42A}" destId="{77F328C5-EA75-4D36-BAD7-B64F1DE29A0C}" srcOrd="0" destOrd="0" presId="urn:microsoft.com/office/officeart/2005/8/layout/process4"/>
    <dgm:cxn modelId="{58C724C0-3C50-4649-8D7B-31E8308ACA6D}" srcId="{E77AF7B9-3157-418C-8C9C-05B7C405046E}" destId="{8BBBEA9F-0176-4E4B-946E-476E3B51A42A}" srcOrd="0" destOrd="0" parTransId="{A3B0919C-0ABF-42B1-9F31-50169A2A2869}" sibTransId="{D3502C5C-F5B0-43B2-8ABE-B01B3E8E19AF}"/>
    <dgm:cxn modelId="{481F90CE-279F-4CD7-AD82-650052B773C5}" type="presOf" srcId="{2782E182-8C24-4F48-9AA9-ADFB40AB900D}" destId="{2C63A046-C28C-42C8-A473-D9E34DE828FC}" srcOrd="1" destOrd="0" presId="urn:microsoft.com/office/officeart/2005/8/layout/process4"/>
    <dgm:cxn modelId="{B52CC9E0-5663-47D8-B501-A39E7425C70C}" type="presOf" srcId="{2782E182-8C24-4F48-9AA9-ADFB40AB900D}" destId="{4EBA8750-B79C-4605-A502-FB8361368619}" srcOrd="0" destOrd="0" presId="urn:microsoft.com/office/officeart/2005/8/layout/process4"/>
    <dgm:cxn modelId="{193F59F5-E5AB-4838-83C2-FAC40EC32919}" type="presOf" srcId="{D9CA1C1D-1C57-4C30-BD0D-C2917BEAE46B}" destId="{C2C8CD90-B119-4B61-ADFE-D5414C8A38FD}" srcOrd="0" destOrd="0" presId="urn:microsoft.com/office/officeart/2005/8/layout/process4"/>
    <dgm:cxn modelId="{699FB19D-AA7D-45C2-8A4D-E58F1472D5E0}" type="presParOf" srcId="{C2C8CD90-B119-4B61-ADFE-D5414C8A38FD}" destId="{6B63FE60-0487-4B14-B770-FE665BC16AB5}" srcOrd="0" destOrd="0" presId="urn:microsoft.com/office/officeart/2005/8/layout/process4"/>
    <dgm:cxn modelId="{A500E760-9F88-40D0-BD5E-5A693034BAA1}" type="presParOf" srcId="{6B63FE60-0487-4B14-B770-FE665BC16AB5}" destId="{5B99D6B0-3C70-4175-AE64-BEED32D47414}" srcOrd="0" destOrd="0" presId="urn:microsoft.com/office/officeart/2005/8/layout/process4"/>
    <dgm:cxn modelId="{BBB95224-F9BC-462C-8805-0B30F24A0CDE}" type="presParOf" srcId="{6B63FE60-0487-4B14-B770-FE665BC16AB5}" destId="{E8A2B19F-0C7F-471C-82A7-A0C6BB7D2915}" srcOrd="1" destOrd="0" presId="urn:microsoft.com/office/officeart/2005/8/layout/process4"/>
    <dgm:cxn modelId="{550D05B3-463E-498D-A612-1EE33B25C5F0}" type="presParOf" srcId="{6B63FE60-0487-4B14-B770-FE665BC16AB5}" destId="{0DF95210-0D56-4404-AF53-81C61F96619B}" srcOrd="2" destOrd="0" presId="urn:microsoft.com/office/officeart/2005/8/layout/process4"/>
    <dgm:cxn modelId="{58301CDE-877D-4C17-9170-B64F6D59454C}" type="presParOf" srcId="{0DF95210-0D56-4404-AF53-81C61F96619B}" destId="{77F328C5-EA75-4D36-BAD7-B64F1DE29A0C}" srcOrd="0" destOrd="0" presId="urn:microsoft.com/office/officeart/2005/8/layout/process4"/>
    <dgm:cxn modelId="{33A6030D-E56E-49BF-8338-B4652AAA9C87}" type="presParOf" srcId="{C2C8CD90-B119-4B61-ADFE-D5414C8A38FD}" destId="{56B886C4-897D-4FBE-A27E-95F2BEF61805}" srcOrd="1" destOrd="0" presId="urn:microsoft.com/office/officeart/2005/8/layout/process4"/>
    <dgm:cxn modelId="{87631D89-372F-47C7-90DC-B658B54ADAAF}" type="presParOf" srcId="{C2C8CD90-B119-4B61-ADFE-D5414C8A38FD}" destId="{2B48D26A-E856-4406-A7FA-892D315A31C5}" srcOrd="2" destOrd="0" presId="urn:microsoft.com/office/officeart/2005/8/layout/process4"/>
    <dgm:cxn modelId="{7E487F92-FDDA-4872-8C18-EC8594DB3FB5}" type="presParOf" srcId="{2B48D26A-E856-4406-A7FA-892D315A31C5}" destId="{4EBA8750-B79C-4605-A502-FB8361368619}" srcOrd="0" destOrd="0" presId="urn:microsoft.com/office/officeart/2005/8/layout/process4"/>
    <dgm:cxn modelId="{D0A9795F-8FCC-4025-BE9D-D3148B82CA5D}" type="presParOf" srcId="{2B48D26A-E856-4406-A7FA-892D315A31C5}" destId="{2C63A046-C28C-42C8-A473-D9E34DE828FC}" srcOrd="1" destOrd="0" presId="urn:microsoft.com/office/officeart/2005/8/layout/process4"/>
    <dgm:cxn modelId="{192C67CF-3658-4C34-83D2-E43D0303B652}" type="presParOf" srcId="{2B48D26A-E856-4406-A7FA-892D315A31C5}" destId="{E742E5E3-E356-46B3-8D1F-7D262E97AFFC}" srcOrd="2" destOrd="0" presId="urn:microsoft.com/office/officeart/2005/8/layout/process4"/>
    <dgm:cxn modelId="{C6FAB524-920B-4E95-8B02-CFD105B26D4A}" type="presParOf" srcId="{E742E5E3-E356-46B3-8D1F-7D262E97AFFC}" destId="{66CB5311-C58F-4D33-B4BD-DCFB480B770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01E846-5368-404B-8301-4D2659963AF0}"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F41B8235-39FB-4DA7-B718-232A1155889B}">
      <dgm:prSet/>
      <dgm:spPr/>
      <dgm:t>
        <a:bodyPr/>
        <a:lstStyle/>
        <a:p>
          <a:r>
            <a:rPr lang="en-US" b="1" i="0" baseline="0" dirty="0"/>
            <a:t>2</a:t>
          </a:r>
        </a:p>
        <a:p>
          <a:r>
            <a:rPr lang="en-US" b="1" i="0" baseline="0" dirty="0"/>
            <a:t>Digitalisasi dan Pengelolaan Data</a:t>
          </a:r>
          <a:endParaRPr lang="en-US" dirty="0"/>
        </a:p>
      </dgm:t>
    </dgm:pt>
    <dgm:pt modelId="{C332F0A8-2BE1-43DF-BFB1-2A88F2BEFEC4}" type="parTrans" cxnId="{BE186765-3AE2-4F55-A1E9-19E627162163}">
      <dgm:prSet/>
      <dgm:spPr/>
      <dgm:t>
        <a:bodyPr/>
        <a:lstStyle/>
        <a:p>
          <a:endParaRPr lang="en-US"/>
        </a:p>
      </dgm:t>
    </dgm:pt>
    <dgm:pt modelId="{AE8A6BD1-C3B9-4830-8C6E-88FF2328B1EA}" type="sibTrans" cxnId="{BE186765-3AE2-4F55-A1E9-19E627162163}">
      <dgm:prSet/>
      <dgm:spPr/>
      <dgm:t>
        <a:bodyPr/>
        <a:lstStyle/>
        <a:p>
          <a:endParaRPr lang="en-US"/>
        </a:p>
      </dgm:t>
    </dgm:pt>
    <dgm:pt modelId="{F983A83A-0F9A-47D8-B86C-891ABF17BA47}">
      <dgm:prSet/>
      <dgm:spPr/>
      <dgm:t>
        <a:bodyPr/>
        <a:lstStyle/>
        <a:p>
          <a:r>
            <a:rPr lang="en-US" b="0" i="0" baseline="0" dirty="0"/>
            <a:t>Migrasi dokumen dan informasi penting ke sistem digital berbasis cloud.</a:t>
          </a:r>
          <a:endParaRPr lang="en-US" dirty="0"/>
        </a:p>
      </dgm:t>
    </dgm:pt>
    <dgm:pt modelId="{0210760E-3395-4C83-A123-5EA25F5F42F8}" type="parTrans" cxnId="{B1D04AE3-6469-468C-AB50-DECF5E9B48F4}">
      <dgm:prSet/>
      <dgm:spPr/>
      <dgm:t>
        <a:bodyPr/>
        <a:lstStyle/>
        <a:p>
          <a:endParaRPr lang="en-US"/>
        </a:p>
      </dgm:t>
    </dgm:pt>
    <dgm:pt modelId="{BA37E59D-1D79-4BA6-A30A-7269B7917D99}" type="sibTrans" cxnId="{B1D04AE3-6469-468C-AB50-DECF5E9B48F4}">
      <dgm:prSet/>
      <dgm:spPr/>
      <dgm:t>
        <a:bodyPr/>
        <a:lstStyle/>
        <a:p>
          <a:endParaRPr lang="en-US"/>
        </a:p>
      </dgm:t>
    </dgm:pt>
    <dgm:pt modelId="{D7B827E3-247F-4853-AF2E-2CAE84C9991F}">
      <dgm:prSet/>
      <dgm:spPr/>
      <dgm:t>
        <a:bodyPr/>
        <a:lstStyle/>
        <a:p>
          <a:r>
            <a:rPr lang="en-US" b="0" i="0" baseline="0" dirty="0"/>
            <a:t>Mengintegrasikan data dari berbagai program untuk analisis berbasis bukti.</a:t>
          </a:r>
          <a:endParaRPr lang="en-US" dirty="0"/>
        </a:p>
      </dgm:t>
    </dgm:pt>
    <dgm:pt modelId="{F51A7030-5221-42AD-B5E0-8B7DED3A251A}" type="parTrans" cxnId="{A3411037-BA56-43D7-8288-34BA836B2D75}">
      <dgm:prSet/>
      <dgm:spPr/>
      <dgm:t>
        <a:bodyPr/>
        <a:lstStyle/>
        <a:p>
          <a:endParaRPr lang="en-US"/>
        </a:p>
      </dgm:t>
    </dgm:pt>
    <dgm:pt modelId="{F9E57813-840B-4B42-A094-46749F570E7D}" type="sibTrans" cxnId="{A3411037-BA56-43D7-8288-34BA836B2D75}">
      <dgm:prSet/>
      <dgm:spPr/>
      <dgm:t>
        <a:bodyPr/>
        <a:lstStyle/>
        <a:p>
          <a:endParaRPr lang="en-US"/>
        </a:p>
      </dgm:t>
    </dgm:pt>
    <dgm:pt modelId="{8C1F5338-E48A-4694-A793-496FBC63914F}">
      <dgm:prSet/>
      <dgm:spPr/>
      <dgm:t>
        <a:bodyPr/>
        <a:lstStyle/>
        <a:p>
          <a:r>
            <a:rPr lang="en-US" b="0" i="0" baseline="0" dirty="0">
              <a:highlight>
                <a:srgbClr val="FFFF00"/>
              </a:highlight>
            </a:rPr>
            <a:t>Contoh</a:t>
          </a:r>
          <a:r>
            <a:rPr lang="en-US" b="0" i="0" baseline="0" dirty="0"/>
            <a:t>: Sistem basis data terpusat untuk menyimpan hasil penelitian, laporan program, dan evaluasi kegiatan.</a:t>
          </a:r>
          <a:endParaRPr lang="en-US" dirty="0"/>
        </a:p>
      </dgm:t>
    </dgm:pt>
    <dgm:pt modelId="{07C49DC7-0064-44DB-A4FA-FB0403C657F1}" type="parTrans" cxnId="{2995A48D-44D7-447F-BD05-AAC384747834}">
      <dgm:prSet/>
      <dgm:spPr/>
      <dgm:t>
        <a:bodyPr/>
        <a:lstStyle/>
        <a:p>
          <a:endParaRPr lang="en-US"/>
        </a:p>
      </dgm:t>
    </dgm:pt>
    <dgm:pt modelId="{F08B5D99-1434-41E0-B31E-194BDA770EE7}" type="sibTrans" cxnId="{2995A48D-44D7-447F-BD05-AAC384747834}">
      <dgm:prSet/>
      <dgm:spPr/>
      <dgm:t>
        <a:bodyPr/>
        <a:lstStyle/>
        <a:p>
          <a:endParaRPr lang="en-US"/>
        </a:p>
      </dgm:t>
    </dgm:pt>
    <dgm:pt modelId="{219207E5-12AB-4458-9DE6-2E6CA32D1B02}">
      <dgm:prSet/>
      <dgm:spPr/>
      <dgm:t>
        <a:bodyPr/>
        <a:lstStyle/>
        <a:p>
          <a:r>
            <a:rPr lang="en-US" b="1" i="0" baseline="0" dirty="0"/>
            <a:t>3</a:t>
          </a:r>
        </a:p>
        <a:p>
          <a:r>
            <a:rPr lang="en-US" b="1" i="0" baseline="0" dirty="0"/>
            <a:t>Pemanfaatan AI</a:t>
          </a:r>
          <a:endParaRPr lang="en-US" dirty="0"/>
        </a:p>
      </dgm:t>
    </dgm:pt>
    <dgm:pt modelId="{AB4E4B98-DFC3-4096-9C78-08FB7C91F435}" type="parTrans" cxnId="{840A3F89-D43C-4C28-93CE-035C4C8FE661}">
      <dgm:prSet/>
      <dgm:spPr/>
      <dgm:t>
        <a:bodyPr/>
        <a:lstStyle/>
        <a:p>
          <a:endParaRPr lang="en-US"/>
        </a:p>
      </dgm:t>
    </dgm:pt>
    <dgm:pt modelId="{D9A59B53-5247-4620-A487-AF7C05369C1B}" type="sibTrans" cxnId="{840A3F89-D43C-4C28-93CE-035C4C8FE661}">
      <dgm:prSet/>
      <dgm:spPr/>
      <dgm:t>
        <a:bodyPr/>
        <a:lstStyle/>
        <a:p>
          <a:endParaRPr lang="en-US"/>
        </a:p>
      </dgm:t>
    </dgm:pt>
    <dgm:pt modelId="{224AC2EE-70C5-4A14-9386-4D79CE9FACE5}">
      <dgm:prSet/>
      <dgm:spPr/>
      <dgm:t>
        <a:bodyPr/>
        <a:lstStyle/>
        <a:p>
          <a:r>
            <a:rPr lang="en-US" b="1" i="0" baseline="0" dirty="0"/>
            <a:t>AI untuk Edukasi:</a:t>
          </a:r>
          <a:r>
            <a:rPr lang="en-US" b="0" i="0" baseline="0" dirty="0"/>
            <a:t> Mengembangkan konten pembelajaran berbasis AI, seperti modul dakwah interaktif.</a:t>
          </a:r>
          <a:endParaRPr lang="en-US" dirty="0"/>
        </a:p>
      </dgm:t>
    </dgm:pt>
    <dgm:pt modelId="{9C74C5B9-0D4B-4592-8E72-B580EBDFCEC2}" type="parTrans" cxnId="{40DD17EC-76D2-4F30-8770-DF5411F7A012}">
      <dgm:prSet/>
      <dgm:spPr/>
      <dgm:t>
        <a:bodyPr/>
        <a:lstStyle/>
        <a:p>
          <a:endParaRPr lang="en-US"/>
        </a:p>
      </dgm:t>
    </dgm:pt>
    <dgm:pt modelId="{F1FE525F-9201-4B1A-A354-825C60F4CDB5}" type="sibTrans" cxnId="{40DD17EC-76D2-4F30-8770-DF5411F7A012}">
      <dgm:prSet/>
      <dgm:spPr/>
      <dgm:t>
        <a:bodyPr/>
        <a:lstStyle/>
        <a:p>
          <a:endParaRPr lang="en-US"/>
        </a:p>
      </dgm:t>
    </dgm:pt>
    <dgm:pt modelId="{A0B9E762-A3F8-4066-8CD1-8FDFD662FFB0}">
      <dgm:prSet/>
      <dgm:spPr/>
      <dgm:t>
        <a:bodyPr/>
        <a:lstStyle/>
        <a:p>
          <a:r>
            <a:rPr lang="en-US" b="1" i="0" baseline="0" dirty="0"/>
            <a:t>AI untuk Operasional:</a:t>
          </a:r>
          <a:r>
            <a:rPr lang="en-US" b="0" i="0" baseline="0" dirty="0"/>
            <a:t> Automasi laporan dan analisis data.</a:t>
          </a:r>
          <a:endParaRPr lang="en-US" dirty="0"/>
        </a:p>
      </dgm:t>
    </dgm:pt>
    <dgm:pt modelId="{6CF86DDB-396B-4A15-A4E0-4872D5F4FF0D}" type="parTrans" cxnId="{83F918B8-9F95-43D8-9A11-FB9AF588CFD6}">
      <dgm:prSet/>
      <dgm:spPr/>
      <dgm:t>
        <a:bodyPr/>
        <a:lstStyle/>
        <a:p>
          <a:endParaRPr lang="en-US"/>
        </a:p>
      </dgm:t>
    </dgm:pt>
    <dgm:pt modelId="{E360138A-851E-43DD-9853-47D4EF7D5304}" type="sibTrans" cxnId="{83F918B8-9F95-43D8-9A11-FB9AF588CFD6}">
      <dgm:prSet/>
      <dgm:spPr/>
      <dgm:t>
        <a:bodyPr/>
        <a:lstStyle/>
        <a:p>
          <a:endParaRPr lang="en-US"/>
        </a:p>
      </dgm:t>
    </dgm:pt>
    <dgm:pt modelId="{B83BA959-940A-4758-8A5D-9C607CEEF5C0}">
      <dgm:prSet/>
      <dgm:spPr/>
      <dgm:t>
        <a:bodyPr/>
        <a:lstStyle/>
        <a:p>
          <a:r>
            <a:rPr lang="en-US" b="0" i="0" baseline="0" dirty="0">
              <a:highlight>
                <a:srgbClr val="FFFF00"/>
              </a:highlight>
            </a:rPr>
            <a:t>Contoh</a:t>
          </a:r>
          <a:r>
            <a:rPr lang="en-US" b="0" i="0" baseline="0" dirty="0"/>
            <a:t>: Menggunakan generative AI seperti GPT untuk menyusun draf laporan atau artikel penelitian.</a:t>
          </a:r>
          <a:endParaRPr lang="en-US" dirty="0"/>
        </a:p>
      </dgm:t>
    </dgm:pt>
    <dgm:pt modelId="{8D803037-1092-420B-A0B5-A4B29C13CF42}" type="parTrans" cxnId="{83385440-D783-4DC6-84CC-35E9949C82DF}">
      <dgm:prSet/>
      <dgm:spPr/>
      <dgm:t>
        <a:bodyPr/>
        <a:lstStyle/>
        <a:p>
          <a:endParaRPr lang="en-US"/>
        </a:p>
      </dgm:t>
    </dgm:pt>
    <dgm:pt modelId="{36489208-1299-439F-955D-E5C33C36F12F}" type="sibTrans" cxnId="{83385440-D783-4DC6-84CC-35E9949C82DF}">
      <dgm:prSet/>
      <dgm:spPr/>
      <dgm:t>
        <a:bodyPr/>
        <a:lstStyle/>
        <a:p>
          <a:endParaRPr lang="en-US"/>
        </a:p>
      </dgm:t>
    </dgm:pt>
    <dgm:pt modelId="{FB1D7975-4E2C-4914-B8AF-57B66F311AB8}" type="pres">
      <dgm:prSet presAssocID="{3201E846-5368-404B-8301-4D2659963AF0}" presName="Name0" presStyleCnt="0">
        <dgm:presLayoutVars>
          <dgm:dir/>
          <dgm:animLvl val="lvl"/>
          <dgm:resizeHandles val="exact"/>
        </dgm:presLayoutVars>
      </dgm:prSet>
      <dgm:spPr/>
    </dgm:pt>
    <dgm:pt modelId="{721906CF-D6B4-4731-A6CF-BC87C18AD0AC}" type="pres">
      <dgm:prSet presAssocID="{219207E5-12AB-4458-9DE6-2E6CA32D1B02}" presName="boxAndChildren" presStyleCnt="0"/>
      <dgm:spPr/>
    </dgm:pt>
    <dgm:pt modelId="{00CB504B-A40F-479C-AB82-2945B4C45B65}" type="pres">
      <dgm:prSet presAssocID="{219207E5-12AB-4458-9DE6-2E6CA32D1B02}" presName="parentTextBox" presStyleLbl="alignNode1" presStyleIdx="0" presStyleCnt="2"/>
      <dgm:spPr/>
    </dgm:pt>
    <dgm:pt modelId="{6CF60BE0-1849-495E-B956-DA401B8FC6AE}" type="pres">
      <dgm:prSet presAssocID="{219207E5-12AB-4458-9DE6-2E6CA32D1B02}" presName="descendantBox" presStyleLbl="bgAccFollowNode1" presStyleIdx="0" presStyleCnt="2"/>
      <dgm:spPr/>
    </dgm:pt>
    <dgm:pt modelId="{9D21405B-5920-4B08-AA78-2161676C4228}" type="pres">
      <dgm:prSet presAssocID="{AE8A6BD1-C3B9-4830-8C6E-88FF2328B1EA}" presName="sp" presStyleCnt="0"/>
      <dgm:spPr/>
    </dgm:pt>
    <dgm:pt modelId="{092FCCAE-5EF6-4FDD-9658-738EE940F41C}" type="pres">
      <dgm:prSet presAssocID="{F41B8235-39FB-4DA7-B718-232A1155889B}" presName="arrowAndChildren" presStyleCnt="0"/>
      <dgm:spPr/>
    </dgm:pt>
    <dgm:pt modelId="{F755ACB2-D118-42A1-BF12-A9001D3CF6A0}" type="pres">
      <dgm:prSet presAssocID="{F41B8235-39FB-4DA7-B718-232A1155889B}" presName="parentTextArrow" presStyleLbl="node1" presStyleIdx="0" presStyleCnt="0"/>
      <dgm:spPr/>
    </dgm:pt>
    <dgm:pt modelId="{8A6E724E-6B7F-4C2E-9CF9-019F921CA2B2}" type="pres">
      <dgm:prSet presAssocID="{F41B8235-39FB-4DA7-B718-232A1155889B}" presName="arrow" presStyleLbl="alignNode1" presStyleIdx="1" presStyleCnt="2"/>
      <dgm:spPr/>
    </dgm:pt>
    <dgm:pt modelId="{19302BDD-3E5E-481C-BD2E-678A7954595D}" type="pres">
      <dgm:prSet presAssocID="{F41B8235-39FB-4DA7-B718-232A1155889B}" presName="descendantArrow" presStyleLbl="bgAccFollowNode1" presStyleIdx="1" presStyleCnt="2"/>
      <dgm:spPr/>
    </dgm:pt>
  </dgm:ptLst>
  <dgm:cxnLst>
    <dgm:cxn modelId="{D6240119-772C-451F-9A6D-D93166A57A72}" type="presOf" srcId="{F41B8235-39FB-4DA7-B718-232A1155889B}" destId="{8A6E724E-6B7F-4C2E-9CF9-019F921CA2B2}" srcOrd="1" destOrd="0" presId="urn:microsoft.com/office/officeart/2016/7/layout/VerticalDownArrowProcess"/>
    <dgm:cxn modelId="{D1F70F31-A875-4616-89D7-3522D8914E96}" type="presOf" srcId="{F983A83A-0F9A-47D8-B86C-891ABF17BA47}" destId="{19302BDD-3E5E-481C-BD2E-678A7954595D}" srcOrd="0" destOrd="0" presId="urn:microsoft.com/office/officeart/2016/7/layout/VerticalDownArrowProcess"/>
    <dgm:cxn modelId="{A3411037-BA56-43D7-8288-34BA836B2D75}" srcId="{F41B8235-39FB-4DA7-B718-232A1155889B}" destId="{D7B827E3-247F-4853-AF2E-2CAE84C9991F}" srcOrd="1" destOrd="0" parTransId="{F51A7030-5221-42AD-B5E0-8B7DED3A251A}" sibTransId="{F9E57813-840B-4B42-A094-46749F570E7D}"/>
    <dgm:cxn modelId="{83385440-D783-4DC6-84CC-35E9949C82DF}" srcId="{219207E5-12AB-4458-9DE6-2E6CA32D1B02}" destId="{B83BA959-940A-4758-8A5D-9C607CEEF5C0}" srcOrd="2" destOrd="0" parTransId="{8D803037-1092-420B-A0B5-A4B29C13CF42}" sibTransId="{36489208-1299-439F-955D-E5C33C36F12F}"/>
    <dgm:cxn modelId="{3FF83261-DBE9-4B8A-9C02-9C7967E01606}" type="presOf" srcId="{A0B9E762-A3F8-4066-8CD1-8FDFD662FFB0}" destId="{6CF60BE0-1849-495E-B956-DA401B8FC6AE}" srcOrd="0" destOrd="1" presId="urn:microsoft.com/office/officeart/2016/7/layout/VerticalDownArrowProcess"/>
    <dgm:cxn modelId="{92763843-AA6F-42E4-BC0D-278945EC3653}" type="presOf" srcId="{B83BA959-940A-4758-8A5D-9C607CEEF5C0}" destId="{6CF60BE0-1849-495E-B956-DA401B8FC6AE}" srcOrd="0" destOrd="2" presId="urn:microsoft.com/office/officeart/2016/7/layout/VerticalDownArrowProcess"/>
    <dgm:cxn modelId="{BE186765-3AE2-4F55-A1E9-19E627162163}" srcId="{3201E846-5368-404B-8301-4D2659963AF0}" destId="{F41B8235-39FB-4DA7-B718-232A1155889B}" srcOrd="0" destOrd="0" parTransId="{C332F0A8-2BE1-43DF-BFB1-2A88F2BEFEC4}" sibTransId="{AE8A6BD1-C3B9-4830-8C6E-88FF2328B1EA}"/>
    <dgm:cxn modelId="{6C0BE178-2F58-413B-9501-6FD4A703B890}" type="presOf" srcId="{219207E5-12AB-4458-9DE6-2E6CA32D1B02}" destId="{00CB504B-A40F-479C-AB82-2945B4C45B65}" srcOrd="0" destOrd="0" presId="urn:microsoft.com/office/officeart/2016/7/layout/VerticalDownArrowProcess"/>
    <dgm:cxn modelId="{6E03E286-DE9A-4918-8F1A-17183F876FFA}" type="presOf" srcId="{F41B8235-39FB-4DA7-B718-232A1155889B}" destId="{F755ACB2-D118-42A1-BF12-A9001D3CF6A0}" srcOrd="0" destOrd="0" presId="urn:microsoft.com/office/officeart/2016/7/layout/VerticalDownArrowProcess"/>
    <dgm:cxn modelId="{840A3F89-D43C-4C28-93CE-035C4C8FE661}" srcId="{3201E846-5368-404B-8301-4D2659963AF0}" destId="{219207E5-12AB-4458-9DE6-2E6CA32D1B02}" srcOrd="1" destOrd="0" parTransId="{AB4E4B98-DFC3-4096-9C78-08FB7C91F435}" sibTransId="{D9A59B53-5247-4620-A487-AF7C05369C1B}"/>
    <dgm:cxn modelId="{2995A48D-44D7-447F-BD05-AAC384747834}" srcId="{F41B8235-39FB-4DA7-B718-232A1155889B}" destId="{8C1F5338-E48A-4694-A793-496FBC63914F}" srcOrd="2" destOrd="0" parTransId="{07C49DC7-0064-44DB-A4FA-FB0403C657F1}" sibTransId="{F08B5D99-1434-41E0-B31E-194BDA770EE7}"/>
    <dgm:cxn modelId="{778E1B9D-5F84-4FE0-B1A8-D6690EFFB4D5}" type="presOf" srcId="{D7B827E3-247F-4853-AF2E-2CAE84C9991F}" destId="{19302BDD-3E5E-481C-BD2E-678A7954595D}" srcOrd="0" destOrd="1" presId="urn:microsoft.com/office/officeart/2016/7/layout/VerticalDownArrowProcess"/>
    <dgm:cxn modelId="{AA5C80AA-CFD1-4D04-B71C-AAE884B86BB0}" type="presOf" srcId="{3201E846-5368-404B-8301-4D2659963AF0}" destId="{FB1D7975-4E2C-4914-B8AF-57B66F311AB8}" srcOrd="0" destOrd="0" presId="urn:microsoft.com/office/officeart/2016/7/layout/VerticalDownArrowProcess"/>
    <dgm:cxn modelId="{83F918B8-9F95-43D8-9A11-FB9AF588CFD6}" srcId="{219207E5-12AB-4458-9DE6-2E6CA32D1B02}" destId="{A0B9E762-A3F8-4066-8CD1-8FDFD662FFB0}" srcOrd="1" destOrd="0" parTransId="{6CF86DDB-396B-4A15-A4E0-4872D5F4FF0D}" sibTransId="{E360138A-851E-43DD-9853-47D4EF7D5304}"/>
    <dgm:cxn modelId="{53F2AFD3-AB56-414D-B520-9A611C675ACA}" type="presOf" srcId="{8C1F5338-E48A-4694-A793-496FBC63914F}" destId="{19302BDD-3E5E-481C-BD2E-678A7954595D}" srcOrd="0" destOrd="2" presId="urn:microsoft.com/office/officeart/2016/7/layout/VerticalDownArrowProcess"/>
    <dgm:cxn modelId="{B1D04AE3-6469-468C-AB50-DECF5E9B48F4}" srcId="{F41B8235-39FB-4DA7-B718-232A1155889B}" destId="{F983A83A-0F9A-47D8-B86C-891ABF17BA47}" srcOrd="0" destOrd="0" parTransId="{0210760E-3395-4C83-A123-5EA25F5F42F8}" sibTransId="{BA37E59D-1D79-4BA6-A30A-7269B7917D99}"/>
    <dgm:cxn modelId="{40DD17EC-76D2-4F30-8770-DF5411F7A012}" srcId="{219207E5-12AB-4458-9DE6-2E6CA32D1B02}" destId="{224AC2EE-70C5-4A14-9386-4D79CE9FACE5}" srcOrd="0" destOrd="0" parTransId="{9C74C5B9-0D4B-4592-8E72-B580EBDFCEC2}" sibTransId="{F1FE525F-9201-4B1A-A354-825C60F4CDB5}"/>
    <dgm:cxn modelId="{9E4891FC-F51C-440F-9E7B-ED88AD180AEB}" type="presOf" srcId="{224AC2EE-70C5-4A14-9386-4D79CE9FACE5}" destId="{6CF60BE0-1849-495E-B956-DA401B8FC6AE}" srcOrd="0" destOrd="0" presId="urn:microsoft.com/office/officeart/2016/7/layout/VerticalDownArrowProcess"/>
    <dgm:cxn modelId="{F139A475-0E94-4BC5-8A7E-87FA30CAA8DE}" type="presParOf" srcId="{FB1D7975-4E2C-4914-B8AF-57B66F311AB8}" destId="{721906CF-D6B4-4731-A6CF-BC87C18AD0AC}" srcOrd="0" destOrd="0" presId="urn:microsoft.com/office/officeart/2016/7/layout/VerticalDownArrowProcess"/>
    <dgm:cxn modelId="{BF7775C2-59D9-460C-A556-0F401F3B2175}" type="presParOf" srcId="{721906CF-D6B4-4731-A6CF-BC87C18AD0AC}" destId="{00CB504B-A40F-479C-AB82-2945B4C45B65}" srcOrd="0" destOrd="0" presId="urn:microsoft.com/office/officeart/2016/7/layout/VerticalDownArrowProcess"/>
    <dgm:cxn modelId="{C0D62255-7F3F-4F8D-9BB2-EFEFB16C07AC}" type="presParOf" srcId="{721906CF-D6B4-4731-A6CF-BC87C18AD0AC}" destId="{6CF60BE0-1849-495E-B956-DA401B8FC6AE}" srcOrd="1" destOrd="0" presId="urn:microsoft.com/office/officeart/2016/7/layout/VerticalDownArrowProcess"/>
    <dgm:cxn modelId="{FD1B8BC4-F392-49FB-AFA6-7E2B2A0667E1}" type="presParOf" srcId="{FB1D7975-4E2C-4914-B8AF-57B66F311AB8}" destId="{9D21405B-5920-4B08-AA78-2161676C4228}" srcOrd="1" destOrd="0" presId="urn:microsoft.com/office/officeart/2016/7/layout/VerticalDownArrowProcess"/>
    <dgm:cxn modelId="{3CB4AA41-2A8C-449E-9F88-0B1064077E42}" type="presParOf" srcId="{FB1D7975-4E2C-4914-B8AF-57B66F311AB8}" destId="{092FCCAE-5EF6-4FDD-9658-738EE940F41C}" srcOrd="2" destOrd="0" presId="urn:microsoft.com/office/officeart/2016/7/layout/VerticalDownArrowProcess"/>
    <dgm:cxn modelId="{C3DF4314-2B85-444D-8742-F84B42A82857}" type="presParOf" srcId="{092FCCAE-5EF6-4FDD-9658-738EE940F41C}" destId="{F755ACB2-D118-42A1-BF12-A9001D3CF6A0}" srcOrd="0" destOrd="0" presId="urn:microsoft.com/office/officeart/2016/7/layout/VerticalDownArrowProcess"/>
    <dgm:cxn modelId="{94A36CC3-F262-449E-B4C7-C2D3431A7C39}" type="presParOf" srcId="{092FCCAE-5EF6-4FDD-9658-738EE940F41C}" destId="{8A6E724E-6B7F-4C2E-9CF9-019F921CA2B2}" srcOrd="1" destOrd="0" presId="urn:microsoft.com/office/officeart/2016/7/layout/VerticalDownArrowProcess"/>
    <dgm:cxn modelId="{64C49D6A-5EC7-4943-B5C4-8B2AF98CE300}" type="presParOf" srcId="{092FCCAE-5EF6-4FDD-9658-738EE940F41C}" destId="{19302BDD-3E5E-481C-BD2E-678A7954595D}"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35A90D-1C37-41A3-B84F-6FF47C86E052}"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702F1FD0-E991-4C25-A331-54834826F6A4}">
      <dgm:prSet/>
      <dgm:spPr/>
      <dgm:t>
        <a:bodyPr/>
        <a:lstStyle/>
        <a:p>
          <a:pPr>
            <a:lnSpc>
              <a:spcPct val="100000"/>
            </a:lnSpc>
          </a:pPr>
          <a:r>
            <a:rPr lang="en-US" b="1" dirty="0"/>
            <a:t>Efisiensi Operasional:</a:t>
          </a:r>
          <a:endParaRPr lang="en-US" dirty="0"/>
        </a:p>
      </dgm:t>
    </dgm:pt>
    <dgm:pt modelId="{EE77994C-C2AA-47BC-B2EF-ACFF3BF90550}" type="parTrans" cxnId="{90C45E3A-5608-4BC7-81D5-9408732824EF}">
      <dgm:prSet/>
      <dgm:spPr/>
      <dgm:t>
        <a:bodyPr/>
        <a:lstStyle/>
        <a:p>
          <a:endParaRPr lang="en-US"/>
        </a:p>
      </dgm:t>
    </dgm:pt>
    <dgm:pt modelId="{0E8A5439-930E-4260-A5C1-473B690FBCBD}" type="sibTrans" cxnId="{90C45E3A-5608-4BC7-81D5-9408732824EF}">
      <dgm:prSet/>
      <dgm:spPr/>
      <dgm:t>
        <a:bodyPr/>
        <a:lstStyle/>
        <a:p>
          <a:endParaRPr lang="en-US"/>
        </a:p>
      </dgm:t>
    </dgm:pt>
    <dgm:pt modelId="{C3EEB957-5E82-4910-B7F6-CCF0FD8CEC03}">
      <dgm:prSet/>
      <dgm:spPr/>
      <dgm:t>
        <a:bodyPr/>
        <a:lstStyle/>
        <a:p>
          <a:pPr>
            <a:lnSpc>
              <a:spcPct val="100000"/>
            </a:lnSpc>
          </a:pPr>
          <a:r>
            <a:rPr lang="en-US" dirty="0"/>
            <a:t>Proses administrasi lebih cepat dengan sistem otomatis.</a:t>
          </a:r>
        </a:p>
      </dgm:t>
    </dgm:pt>
    <dgm:pt modelId="{D0EC9571-9A7F-4980-B975-1AE11ABCA17E}" type="parTrans" cxnId="{76596887-912D-4B32-A58E-8CF0A68921E1}">
      <dgm:prSet/>
      <dgm:spPr/>
      <dgm:t>
        <a:bodyPr/>
        <a:lstStyle/>
        <a:p>
          <a:endParaRPr lang="en-US"/>
        </a:p>
      </dgm:t>
    </dgm:pt>
    <dgm:pt modelId="{673F53A0-4260-4DE2-8C5E-2B7250EF904A}" type="sibTrans" cxnId="{76596887-912D-4B32-A58E-8CF0A68921E1}">
      <dgm:prSet/>
      <dgm:spPr/>
      <dgm:t>
        <a:bodyPr/>
        <a:lstStyle/>
        <a:p>
          <a:endParaRPr lang="en-US"/>
        </a:p>
      </dgm:t>
    </dgm:pt>
    <dgm:pt modelId="{B48FFFC5-D861-46DE-94A0-DC98B5B77E5B}">
      <dgm:prSet/>
      <dgm:spPr/>
      <dgm:t>
        <a:bodyPr/>
        <a:lstStyle/>
        <a:p>
          <a:pPr>
            <a:lnSpc>
              <a:spcPct val="100000"/>
            </a:lnSpc>
          </a:pPr>
          <a:r>
            <a:rPr lang="en-US" dirty="0"/>
            <a:t>Data terpusat mempermudah koordinasi antar cabang.</a:t>
          </a:r>
        </a:p>
      </dgm:t>
    </dgm:pt>
    <dgm:pt modelId="{6D2B78D2-DE56-452F-B30D-28661BC98E26}" type="parTrans" cxnId="{FA7D5FAB-A644-4D20-B14C-77249F42F17A}">
      <dgm:prSet/>
      <dgm:spPr/>
      <dgm:t>
        <a:bodyPr/>
        <a:lstStyle/>
        <a:p>
          <a:endParaRPr lang="en-US"/>
        </a:p>
      </dgm:t>
    </dgm:pt>
    <dgm:pt modelId="{07859B2C-177C-469C-A0E0-821CACE7D523}" type="sibTrans" cxnId="{FA7D5FAB-A644-4D20-B14C-77249F42F17A}">
      <dgm:prSet/>
      <dgm:spPr/>
      <dgm:t>
        <a:bodyPr/>
        <a:lstStyle/>
        <a:p>
          <a:endParaRPr lang="en-US"/>
        </a:p>
      </dgm:t>
    </dgm:pt>
    <dgm:pt modelId="{4291AF52-2521-4399-BEAC-BD4A1797BD2D}">
      <dgm:prSet/>
      <dgm:spPr/>
      <dgm:t>
        <a:bodyPr/>
        <a:lstStyle/>
        <a:p>
          <a:pPr>
            <a:lnSpc>
              <a:spcPct val="100000"/>
            </a:lnSpc>
          </a:pPr>
          <a:r>
            <a:rPr lang="en-US" b="1" dirty="0"/>
            <a:t>Pengambilan Keputusan Berbasis Data:</a:t>
          </a:r>
          <a:endParaRPr lang="en-US" dirty="0"/>
        </a:p>
      </dgm:t>
    </dgm:pt>
    <dgm:pt modelId="{E0BF7DC6-1D00-4CFD-BCE6-8735DA6C7B16}" type="parTrans" cxnId="{3EB82C55-7B64-44A2-A6B4-7198CA59901E}">
      <dgm:prSet/>
      <dgm:spPr/>
      <dgm:t>
        <a:bodyPr/>
        <a:lstStyle/>
        <a:p>
          <a:endParaRPr lang="en-US"/>
        </a:p>
      </dgm:t>
    </dgm:pt>
    <dgm:pt modelId="{12EEF8C2-800D-40FD-ADE1-EC9123E8E0E0}" type="sibTrans" cxnId="{3EB82C55-7B64-44A2-A6B4-7198CA59901E}">
      <dgm:prSet/>
      <dgm:spPr/>
      <dgm:t>
        <a:bodyPr/>
        <a:lstStyle/>
        <a:p>
          <a:endParaRPr lang="en-US"/>
        </a:p>
      </dgm:t>
    </dgm:pt>
    <dgm:pt modelId="{D6D2A3AE-A994-4D50-AB99-D5134DDB5FAB}">
      <dgm:prSet/>
      <dgm:spPr/>
      <dgm:t>
        <a:bodyPr/>
        <a:lstStyle/>
        <a:p>
          <a:pPr>
            <a:lnSpc>
              <a:spcPct val="100000"/>
            </a:lnSpc>
          </a:pPr>
          <a:r>
            <a:rPr lang="en-US" dirty="0"/>
            <a:t>Analisis data real-time mendukung strategi berbasis bukti.</a:t>
          </a:r>
        </a:p>
      </dgm:t>
    </dgm:pt>
    <dgm:pt modelId="{ABFDAFEE-355B-49DC-A4F6-2055F388CEBD}" type="parTrans" cxnId="{F75E9467-44D9-4685-87C4-02F84D756B9A}">
      <dgm:prSet/>
      <dgm:spPr/>
      <dgm:t>
        <a:bodyPr/>
        <a:lstStyle/>
        <a:p>
          <a:endParaRPr lang="en-US"/>
        </a:p>
      </dgm:t>
    </dgm:pt>
    <dgm:pt modelId="{555F427D-0333-4311-8463-85A189E2CCDB}" type="sibTrans" cxnId="{F75E9467-44D9-4685-87C4-02F84D756B9A}">
      <dgm:prSet/>
      <dgm:spPr/>
      <dgm:t>
        <a:bodyPr/>
        <a:lstStyle/>
        <a:p>
          <a:endParaRPr lang="en-US"/>
        </a:p>
      </dgm:t>
    </dgm:pt>
    <dgm:pt modelId="{AF13CF92-DB26-46F9-BFA9-D77B990D7FC0}">
      <dgm:prSet/>
      <dgm:spPr/>
      <dgm:t>
        <a:bodyPr/>
        <a:lstStyle/>
        <a:p>
          <a:pPr>
            <a:lnSpc>
              <a:spcPct val="100000"/>
            </a:lnSpc>
          </a:pPr>
          <a:r>
            <a:rPr lang="en-US" b="1" dirty="0"/>
            <a:t>Dampak Sosial yang Lebih Luas:</a:t>
          </a:r>
          <a:endParaRPr lang="en-US" dirty="0"/>
        </a:p>
      </dgm:t>
    </dgm:pt>
    <dgm:pt modelId="{B0F22ACA-B10D-41EB-AEC7-BEB84DB2DD66}" type="parTrans" cxnId="{76B0C02A-7B3A-4673-90A9-E010F85F9859}">
      <dgm:prSet/>
      <dgm:spPr/>
      <dgm:t>
        <a:bodyPr/>
        <a:lstStyle/>
        <a:p>
          <a:endParaRPr lang="en-US"/>
        </a:p>
      </dgm:t>
    </dgm:pt>
    <dgm:pt modelId="{05FB1CFE-9F0B-421D-B67F-529B507861A3}" type="sibTrans" cxnId="{76B0C02A-7B3A-4673-90A9-E010F85F9859}">
      <dgm:prSet/>
      <dgm:spPr/>
      <dgm:t>
        <a:bodyPr/>
        <a:lstStyle/>
        <a:p>
          <a:endParaRPr lang="en-US"/>
        </a:p>
      </dgm:t>
    </dgm:pt>
    <dgm:pt modelId="{BF69D9D9-93A5-4A50-9D49-5CB7DE70442F}">
      <dgm:prSet/>
      <dgm:spPr/>
      <dgm:t>
        <a:bodyPr/>
        <a:lstStyle/>
        <a:p>
          <a:pPr>
            <a:lnSpc>
              <a:spcPct val="100000"/>
            </a:lnSpc>
          </a:pPr>
          <a:r>
            <a:rPr lang="en-US" dirty="0"/>
            <a:t>Program dapat menjangkau lebih banyak masyarakat melalui teknologi.</a:t>
          </a:r>
        </a:p>
      </dgm:t>
    </dgm:pt>
    <dgm:pt modelId="{E41D485A-E402-4CF5-A6B3-F6A41CEBEB48}" type="parTrans" cxnId="{DB1E469F-97F6-4232-9A98-CF47EFF1DEA2}">
      <dgm:prSet/>
      <dgm:spPr/>
      <dgm:t>
        <a:bodyPr/>
        <a:lstStyle/>
        <a:p>
          <a:endParaRPr lang="en-US"/>
        </a:p>
      </dgm:t>
    </dgm:pt>
    <dgm:pt modelId="{6818D13F-677B-4CCE-9BF7-E17152E6333F}" type="sibTrans" cxnId="{DB1E469F-97F6-4232-9A98-CF47EFF1DEA2}">
      <dgm:prSet/>
      <dgm:spPr/>
      <dgm:t>
        <a:bodyPr/>
        <a:lstStyle/>
        <a:p>
          <a:endParaRPr lang="en-US"/>
        </a:p>
      </dgm:t>
    </dgm:pt>
    <dgm:pt modelId="{584E4CA9-3809-4499-96CB-E91DB881042F}">
      <dgm:prSet/>
      <dgm:spPr/>
      <dgm:t>
        <a:bodyPr/>
        <a:lstStyle/>
        <a:p>
          <a:pPr>
            <a:lnSpc>
              <a:spcPct val="100000"/>
            </a:lnSpc>
          </a:pPr>
          <a:r>
            <a:rPr lang="en-US" b="1" dirty="0"/>
            <a:t>Inovasi yang Berkelanjutan:</a:t>
          </a:r>
          <a:endParaRPr lang="en-US" dirty="0"/>
        </a:p>
      </dgm:t>
    </dgm:pt>
    <dgm:pt modelId="{82A659F9-00D8-4B9D-B29B-A56BCB9A422B}" type="parTrans" cxnId="{CC639483-BF1F-4149-B61B-909DCADCD7EE}">
      <dgm:prSet/>
      <dgm:spPr/>
      <dgm:t>
        <a:bodyPr/>
        <a:lstStyle/>
        <a:p>
          <a:endParaRPr lang="en-US"/>
        </a:p>
      </dgm:t>
    </dgm:pt>
    <dgm:pt modelId="{2656AE78-524E-4B5F-B510-504149B195A7}" type="sibTrans" cxnId="{CC639483-BF1F-4149-B61B-909DCADCD7EE}">
      <dgm:prSet/>
      <dgm:spPr/>
      <dgm:t>
        <a:bodyPr/>
        <a:lstStyle/>
        <a:p>
          <a:endParaRPr lang="en-US"/>
        </a:p>
      </dgm:t>
    </dgm:pt>
    <dgm:pt modelId="{0A1A4EDC-8702-41D1-8221-68926FF47117}">
      <dgm:prSet/>
      <dgm:spPr/>
      <dgm:t>
        <a:bodyPr/>
        <a:lstStyle/>
        <a:p>
          <a:pPr>
            <a:lnSpc>
              <a:spcPct val="100000"/>
            </a:lnSpc>
          </a:pPr>
          <a:r>
            <a:rPr lang="en-US" dirty="0"/>
            <a:t>Teknologi AI mendorong kreativitas dan efisiensi dalam pengembangan program.</a:t>
          </a:r>
        </a:p>
      </dgm:t>
    </dgm:pt>
    <dgm:pt modelId="{05C2BE35-5C59-4614-87E2-39412FFCEC9E}" type="parTrans" cxnId="{D20AFAFF-0F46-4CD8-9AC2-FF616559EF99}">
      <dgm:prSet/>
      <dgm:spPr/>
      <dgm:t>
        <a:bodyPr/>
        <a:lstStyle/>
        <a:p>
          <a:endParaRPr lang="en-US"/>
        </a:p>
      </dgm:t>
    </dgm:pt>
    <dgm:pt modelId="{5AD391C3-1B8F-4286-9637-02620D02C5DB}" type="sibTrans" cxnId="{D20AFAFF-0F46-4CD8-9AC2-FF616559EF99}">
      <dgm:prSet/>
      <dgm:spPr/>
      <dgm:t>
        <a:bodyPr/>
        <a:lstStyle/>
        <a:p>
          <a:endParaRPr lang="en-US"/>
        </a:p>
      </dgm:t>
    </dgm:pt>
    <dgm:pt modelId="{1163095A-C800-4912-BB42-FB794BBA2E30}" type="pres">
      <dgm:prSet presAssocID="{7635A90D-1C37-41A3-B84F-6FF47C86E052}" presName="linear" presStyleCnt="0">
        <dgm:presLayoutVars>
          <dgm:animLvl val="lvl"/>
          <dgm:resizeHandles val="exact"/>
        </dgm:presLayoutVars>
      </dgm:prSet>
      <dgm:spPr/>
    </dgm:pt>
    <dgm:pt modelId="{D2CEBBE3-8B89-454E-AF07-017142E9A708}" type="pres">
      <dgm:prSet presAssocID="{702F1FD0-E991-4C25-A331-54834826F6A4}" presName="parentText" presStyleLbl="node1" presStyleIdx="0" presStyleCnt="4">
        <dgm:presLayoutVars>
          <dgm:chMax val="0"/>
          <dgm:bulletEnabled val="1"/>
        </dgm:presLayoutVars>
      </dgm:prSet>
      <dgm:spPr/>
    </dgm:pt>
    <dgm:pt modelId="{0303F89D-3B8B-4358-A56E-ABCAB3CF5F67}" type="pres">
      <dgm:prSet presAssocID="{702F1FD0-E991-4C25-A331-54834826F6A4}" presName="childText" presStyleLbl="revTx" presStyleIdx="0" presStyleCnt="4">
        <dgm:presLayoutVars>
          <dgm:bulletEnabled val="1"/>
        </dgm:presLayoutVars>
      </dgm:prSet>
      <dgm:spPr/>
    </dgm:pt>
    <dgm:pt modelId="{DCFF41FD-3F45-4437-95D9-2DF0187E4797}" type="pres">
      <dgm:prSet presAssocID="{4291AF52-2521-4399-BEAC-BD4A1797BD2D}" presName="parentText" presStyleLbl="node1" presStyleIdx="1" presStyleCnt="4">
        <dgm:presLayoutVars>
          <dgm:chMax val="0"/>
          <dgm:bulletEnabled val="1"/>
        </dgm:presLayoutVars>
      </dgm:prSet>
      <dgm:spPr/>
    </dgm:pt>
    <dgm:pt modelId="{036A9A50-8674-4FD2-A9C6-7A72CCC59877}" type="pres">
      <dgm:prSet presAssocID="{4291AF52-2521-4399-BEAC-BD4A1797BD2D}" presName="childText" presStyleLbl="revTx" presStyleIdx="1" presStyleCnt="4">
        <dgm:presLayoutVars>
          <dgm:bulletEnabled val="1"/>
        </dgm:presLayoutVars>
      </dgm:prSet>
      <dgm:spPr/>
    </dgm:pt>
    <dgm:pt modelId="{2B287A67-0140-4B3A-A603-1D8D7F6329D3}" type="pres">
      <dgm:prSet presAssocID="{AF13CF92-DB26-46F9-BFA9-D77B990D7FC0}" presName="parentText" presStyleLbl="node1" presStyleIdx="2" presStyleCnt="4">
        <dgm:presLayoutVars>
          <dgm:chMax val="0"/>
          <dgm:bulletEnabled val="1"/>
        </dgm:presLayoutVars>
      </dgm:prSet>
      <dgm:spPr/>
    </dgm:pt>
    <dgm:pt modelId="{892D5431-D1D6-4F0D-84AF-C0A6939FB63C}" type="pres">
      <dgm:prSet presAssocID="{AF13CF92-DB26-46F9-BFA9-D77B990D7FC0}" presName="childText" presStyleLbl="revTx" presStyleIdx="2" presStyleCnt="4">
        <dgm:presLayoutVars>
          <dgm:bulletEnabled val="1"/>
        </dgm:presLayoutVars>
      </dgm:prSet>
      <dgm:spPr/>
    </dgm:pt>
    <dgm:pt modelId="{80543859-6A2C-4287-859C-56EAEC6E103B}" type="pres">
      <dgm:prSet presAssocID="{584E4CA9-3809-4499-96CB-E91DB881042F}" presName="parentText" presStyleLbl="node1" presStyleIdx="3" presStyleCnt="4">
        <dgm:presLayoutVars>
          <dgm:chMax val="0"/>
          <dgm:bulletEnabled val="1"/>
        </dgm:presLayoutVars>
      </dgm:prSet>
      <dgm:spPr/>
    </dgm:pt>
    <dgm:pt modelId="{88DF3489-0276-4DD1-9065-C5752E5F306F}" type="pres">
      <dgm:prSet presAssocID="{584E4CA9-3809-4499-96CB-E91DB881042F}" presName="childText" presStyleLbl="revTx" presStyleIdx="3" presStyleCnt="4">
        <dgm:presLayoutVars>
          <dgm:bulletEnabled val="1"/>
        </dgm:presLayoutVars>
      </dgm:prSet>
      <dgm:spPr/>
    </dgm:pt>
  </dgm:ptLst>
  <dgm:cxnLst>
    <dgm:cxn modelId="{764F1720-4C09-4581-9D1D-9C5CECB1AEF2}" type="presOf" srcId="{BF69D9D9-93A5-4A50-9D49-5CB7DE70442F}" destId="{892D5431-D1D6-4F0D-84AF-C0A6939FB63C}" srcOrd="0" destOrd="0" presId="urn:microsoft.com/office/officeart/2005/8/layout/vList2"/>
    <dgm:cxn modelId="{76B0C02A-7B3A-4673-90A9-E010F85F9859}" srcId="{7635A90D-1C37-41A3-B84F-6FF47C86E052}" destId="{AF13CF92-DB26-46F9-BFA9-D77B990D7FC0}" srcOrd="2" destOrd="0" parTransId="{B0F22ACA-B10D-41EB-AEC7-BEB84DB2DD66}" sibTransId="{05FB1CFE-9F0B-421D-B67F-529B507861A3}"/>
    <dgm:cxn modelId="{90C45E3A-5608-4BC7-81D5-9408732824EF}" srcId="{7635A90D-1C37-41A3-B84F-6FF47C86E052}" destId="{702F1FD0-E991-4C25-A331-54834826F6A4}" srcOrd="0" destOrd="0" parTransId="{EE77994C-C2AA-47BC-B2EF-ACFF3BF90550}" sibTransId="{0E8A5439-930E-4260-A5C1-473B690FBCBD}"/>
    <dgm:cxn modelId="{2DFB085D-BB05-40FF-B3AE-1ACBBEF65790}" type="presOf" srcId="{D6D2A3AE-A994-4D50-AB99-D5134DDB5FAB}" destId="{036A9A50-8674-4FD2-A9C6-7A72CCC59877}" srcOrd="0" destOrd="0" presId="urn:microsoft.com/office/officeart/2005/8/layout/vList2"/>
    <dgm:cxn modelId="{F75E9467-44D9-4685-87C4-02F84D756B9A}" srcId="{4291AF52-2521-4399-BEAC-BD4A1797BD2D}" destId="{D6D2A3AE-A994-4D50-AB99-D5134DDB5FAB}" srcOrd="0" destOrd="0" parTransId="{ABFDAFEE-355B-49DC-A4F6-2055F388CEBD}" sibTransId="{555F427D-0333-4311-8463-85A189E2CCDB}"/>
    <dgm:cxn modelId="{5332084D-74F8-45CC-9B1B-B39F233638BC}" type="presOf" srcId="{4291AF52-2521-4399-BEAC-BD4A1797BD2D}" destId="{DCFF41FD-3F45-4437-95D9-2DF0187E4797}" srcOrd="0" destOrd="0" presId="urn:microsoft.com/office/officeart/2005/8/layout/vList2"/>
    <dgm:cxn modelId="{3EB82C55-7B64-44A2-A6B4-7198CA59901E}" srcId="{7635A90D-1C37-41A3-B84F-6FF47C86E052}" destId="{4291AF52-2521-4399-BEAC-BD4A1797BD2D}" srcOrd="1" destOrd="0" parTransId="{E0BF7DC6-1D00-4CFD-BCE6-8735DA6C7B16}" sibTransId="{12EEF8C2-800D-40FD-ADE1-EC9123E8E0E0}"/>
    <dgm:cxn modelId="{9F28F277-4457-4923-9C51-729F36F9A749}" type="presOf" srcId="{AF13CF92-DB26-46F9-BFA9-D77B990D7FC0}" destId="{2B287A67-0140-4B3A-A603-1D8D7F6329D3}" srcOrd="0" destOrd="0" presId="urn:microsoft.com/office/officeart/2005/8/layout/vList2"/>
    <dgm:cxn modelId="{CC639483-BF1F-4149-B61B-909DCADCD7EE}" srcId="{7635A90D-1C37-41A3-B84F-6FF47C86E052}" destId="{584E4CA9-3809-4499-96CB-E91DB881042F}" srcOrd="3" destOrd="0" parTransId="{82A659F9-00D8-4B9D-B29B-A56BCB9A422B}" sibTransId="{2656AE78-524E-4B5F-B510-504149B195A7}"/>
    <dgm:cxn modelId="{76596887-912D-4B32-A58E-8CF0A68921E1}" srcId="{702F1FD0-E991-4C25-A331-54834826F6A4}" destId="{C3EEB957-5E82-4910-B7F6-CCF0FD8CEC03}" srcOrd="0" destOrd="0" parTransId="{D0EC9571-9A7F-4980-B975-1AE11ABCA17E}" sibTransId="{673F53A0-4260-4DE2-8C5E-2B7250EF904A}"/>
    <dgm:cxn modelId="{1B4B1796-4D41-42D5-B67F-B0A7F93FE607}" type="presOf" srcId="{B48FFFC5-D861-46DE-94A0-DC98B5B77E5B}" destId="{0303F89D-3B8B-4358-A56E-ABCAB3CF5F67}" srcOrd="0" destOrd="1" presId="urn:microsoft.com/office/officeart/2005/8/layout/vList2"/>
    <dgm:cxn modelId="{DB1E469F-97F6-4232-9A98-CF47EFF1DEA2}" srcId="{AF13CF92-DB26-46F9-BFA9-D77B990D7FC0}" destId="{BF69D9D9-93A5-4A50-9D49-5CB7DE70442F}" srcOrd="0" destOrd="0" parTransId="{E41D485A-E402-4CF5-A6B3-F6A41CEBEB48}" sibTransId="{6818D13F-677B-4CCE-9BF7-E17152E6333F}"/>
    <dgm:cxn modelId="{FA7D5FAB-A644-4D20-B14C-77249F42F17A}" srcId="{702F1FD0-E991-4C25-A331-54834826F6A4}" destId="{B48FFFC5-D861-46DE-94A0-DC98B5B77E5B}" srcOrd="1" destOrd="0" parTransId="{6D2B78D2-DE56-452F-B30D-28661BC98E26}" sibTransId="{07859B2C-177C-469C-A0E0-821CACE7D523}"/>
    <dgm:cxn modelId="{CF303CB6-89A5-4F1C-A44E-8088F603D145}" type="presOf" srcId="{C3EEB957-5E82-4910-B7F6-CCF0FD8CEC03}" destId="{0303F89D-3B8B-4358-A56E-ABCAB3CF5F67}" srcOrd="0" destOrd="0" presId="urn:microsoft.com/office/officeart/2005/8/layout/vList2"/>
    <dgm:cxn modelId="{69D8FABA-2DD9-4E0B-9575-0F3C5017A194}" type="presOf" srcId="{702F1FD0-E991-4C25-A331-54834826F6A4}" destId="{D2CEBBE3-8B89-454E-AF07-017142E9A708}" srcOrd="0" destOrd="0" presId="urn:microsoft.com/office/officeart/2005/8/layout/vList2"/>
    <dgm:cxn modelId="{D29468C7-4E10-444E-AF22-0E0258BB061A}" type="presOf" srcId="{584E4CA9-3809-4499-96CB-E91DB881042F}" destId="{80543859-6A2C-4287-859C-56EAEC6E103B}" srcOrd="0" destOrd="0" presId="urn:microsoft.com/office/officeart/2005/8/layout/vList2"/>
    <dgm:cxn modelId="{8F1225CC-8E42-4394-8297-EAC60369C2AC}" type="presOf" srcId="{0A1A4EDC-8702-41D1-8221-68926FF47117}" destId="{88DF3489-0276-4DD1-9065-C5752E5F306F}" srcOrd="0" destOrd="0" presId="urn:microsoft.com/office/officeart/2005/8/layout/vList2"/>
    <dgm:cxn modelId="{855A58EF-1F03-48A2-8BF4-ED16F3921BDE}" type="presOf" srcId="{7635A90D-1C37-41A3-B84F-6FF47C86E052}" destId="{1163095A-C800-4912-BB42-FB794BBA2E30}" srcOrd="0" destOrd="0" presId="urn:microsoft.com/office/officeart/2005/8/layout/vList2"/>
    <dgm:cxn modelId="{D20AFAFF-0F46-4CD8-9AC2-FF616559EF99}" srcId="{584E4CA9-3809-4499-96CB-E91DB881042F}" destId="{0A1A4EDC-8702-41D1-8221-68926FF47117}" srcOrd="0" destOrd="0" parTransId="{05C2BE35-5C59-4614-87E2-39412FFCEC9E}" sibTransId="{5AD391C3-1B8F-4286-9637-02620D02C5DB}"/>
    <dgm:cxn modelId="{0814C6E9-345D-49EF-AF44-5CB6F9041C2D}" type="presParOf" srcId="{1163095A-C800-4912-BB42-FB794BBA2E30}" destId="{D2CEBBE3-8B89-454E-AF07-017142E9A708}" srcOrd="0" destOrd="0" presId="urn:microsoft.com/office/officeart/2005/8/layout/vList2"/>
    <dgm:cxn modelId="{BAFE6565-4AA5-4DC3-B0FE-10381D1F828E}" type="presParOf" srcId="{1163095A-C800-4912-BB42-FB794BBA2E30}" destId="{0303F89D-3B8B-4358-A56E-ABCAB3CF5F67}" srcOrd="1" destOrd="0" presId="urn:microsoft.com/office/officeart/2005/8/layout/vList2"/>
    <dgm:cxn modelId="{1190A7C8-9036-4D17-8ABC-28686D531E73}" type="presParOf" srcId="{1163095A-C800-4912-BB42-FB794BBA2E30}" destId="{DCFF41FD-3F45-4437-95D9-2DF0187E4797}" srcOrd="2" destOrd="0" presId="urn:microsoft.com/office/officeart/2005/8/layout/vList2"/>
    <dgm:cxn modelId="{651D8381-8D5A-4DB5-85A9-901E64B01404}" type="presParOf" srcId="{1163095A-C800-4912-BB42-FB794BBA2E30}" destId="{036A9A50-8674-4FD2-A9C6-7A72CCC59877}" srcOrd="3" destOrd="0" presId="urn:microsoft.com/office/officeart/2005/8/layout/vList2"/>
    <dgm:cxn modelId="{0E987708-8E6D-4B97-96A6-63DC877EFC44}" type="presParOf" srcId="{1163095A-C800-4912-BB42-FB794BBA2E30}" destId="{2B287A67-0140-4B3A-A603-1D8D7F6329D3}" srcOrd="4" destOrd="0" presId="urn:microsoft.com/office/officeart/2005/8/layout/vList2"/>
    <dgm:cxn modelId="{64E1EAAE-02D9-450C-BE10-B4237CF06AA4}" type="presParOf" srcId="{1163095A-C800-4912-BB42-FB794BBA2E30}" destId="{892D5431-D1D6-4F0D-84AF-C0A6939FB63C}" srcOrd="5" destOrd="0" presId="urn:microsoft.com/office/officeart/2005/8/layout/vList2"/>
    <dgm:cxn modelId="{ACE391B6-8759-4694-AD18-965C9734E7A6}" type="presParOf" srcId="{1163095A-C800-4912-BB42-FB794BBA2E30}" destId="{80543859-6A2C-4287-859C-56EAEC6E103B}" srcOrd="6" destOrd="0" presId="urn:microsoft.com/office/officeart/2005/8/layout/vList2"/>
    <dgm:cxn modelId="{85BC2967-7502-43CE-A3F9-E4A9F079DA22}" type="presParOf" srcId="{1163095A-C800-4912-BB42-FB794BBA2E30}" destId="{88DF3489-0276-4DD1-9065-C5752E5F306F}"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27CF5C-4BFC-4A2E-BDF9-67D12C626367}"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2F4258D-31F1-4197-831F-A5237D377DB5}">
      <dgm:prSet/>
      <dgm:spPr/>
      <dgm:t>
        <a:bodyPr/>
        <a:lstStyle/>
        <a:p>
          <a:r>
            <a:rPr lang="en-US" b="1" dirty="0"/>
            <a:t>Pembuatan Laporan Otomatis:</a:t>
          </a:r>
          <a:endParaRPr lang="en-US" dirty="0"/>
        </a:p>
      </dgm:t>
    </dgm:pt>
    <dgm:pt modelId="{76AF6345-88A5-4A1E-BC32-817372CBD0E7}" type="parTrans" cxnId="{4899286E-552E-4AFC-8A35-C0CFD5C494CD}">
      <dgm:prSet/>
      <dgm:spPr/>
      <dgm:t>
        <a:bodyPr/>
        <a:lstStyle/>
        <a:p>
          <a:endParaRPr lang="en-US"/>
        </a:p>
      </dgm:t>
    </dgm:pt>
    <dgm:pt modelId="{81FD9C78-DD8A-45AA-95E1-DD92810AF2D7}" type="sibTrans" cxnId="{4899286E-552E-4AFC-8A35-C0CFD5C494CD}">
      <dgm:prSet/>
      <dgm:spPr/>
      <dgm:t>
        <a:bodyPr/>
        <a:lstStyle/>
        <a:p>
          <a:endParaRPr lang="en-US"/>
        </a:p>
      </dgm:t>
    </dgm:pt>
    <dgm:pt modelId="{B56AE84C-2B59-4588-8A65-E74487852E1D}">
      <dgm:prSet/>
      <dgm:spPr/>
      <dgm:t>
        <a:bodyPr/>
        <a:lstStyle/>
        <a:p>
          <a:r>
            <a:rPr lang="en-US" dirty="0"/>
            <a:t>Gen AI seperti GPT digunakan untuk menyusun laporan perkembangan program berdasarkan data yang tersimpan di basis data.</a:t>
          </a:r>
        </a:p>
      </dgm:t>
    </dgm:pt>
    <dgm:pt modelId="{BBE487C6-B652-4EE8-B99C-6328BDC15870}" type="parTrans" cxnId="{0BF76E0A-11FE-419C-803F-04AB5C41F819}">
      <dgm:prSet/>
      <dgm:spPr/>
      <dgm:t>
        <a:bodyPr/>
        <a:lstStyle/>
        <a:p>
          <a:endParaRPr lang="en-US"/>
        </a:p>
      </dgm:t>
    </dgm:pt>
    <dgm:pt modelId="{62E1EC59-983F-43D5-BBE2-C4BE0631F4B1}" type="sibTrans" cxnId="{0BF76E0A-11FE-419C-803F-04AB5C41F819}">
      <dgm:prSet/>
      <dgm:spPr/>
      <dgm:t>
        <a:bodyPr/>
        <a:lstStyle/>
        <a:p>
          <a:endParaRPr lang="en-US"/>
        </a:p>
      </dgm:t>
    </dgm:pt>
    <dgm:pt modelId="{DFFCB80F-8FD2-4198-92EE-263E61A89A13}">
      <dgm:prSet/>
      <dgm:spPr/>
      <dgm:t>
        <a:bodyPr/>
        <a:lstStyle/>
        <a:p>
          <a:r>
            <a:rPr lang="en-US" b="1" dirty="0"/>
            <a:t>Analisis Tren Data:</a:t>
          </a:r>
          <a:endParaRPr lang="en-US" dirty="0"/>
        </a:p>
      </dgm:t>
    </dgm:pt>
    <dgm:pt modelId="{6B424EB4-6274-4170-BA53-E525EE6DA51D}" type="parTrans" cxnId="{0707BB6D-A894-4059-A9D9-AAC9F3655259}">
      <dgm:prSet/>
      <dgm:spPr/>
      <dgm:t>
        <a:bodyPr/>
        <a:lstStyle/>
        <a:p>
          <a:endParaRPr lang="en-US"/>
        </a:p>
      </dgm:t>
    </dgm:pt>
    <dgm:pt modelId="{E3F12FE0-5137-4A94-887C-AE3D977D2650}" type="sibTrans" cxnId="{0707BB6D-A894-4059-A9D9-AAC9F3655259}">
      <dgm:prSet/>
      <dgm:spPr/>
      <dgm:t>
        <a:bodyPr/>
        <a:lstStyle/>
        <a:p>
          <a:endParaRPr lang="en-US"/>
        </a:p>
      </dgm:t>
    </dgm:pt>
    <dgm:pt modelId="{BDFCB35B-CDB5-4FEE-9B1F-13E0FC8AA859}">
      <dgm:prSet/>
      <dgm:spPr/>
      <dgm:t>
        <a:bodyPr/>
        <a:lstStyle/>
        <a:p>
          <a:r>
            <a:rPr lang="en-US" dirty="0"/>
            <a:t>Gen AI menganalisis data dari basis data untuk mengidentifikasi tren keberhasilan program dan menyarankan perbaikan.</a:t>
          </a:r>
        </a:p>
      </dgm:t>
    </dgm:pt>
    <dgm:pt modelId="{13CF9750-181C-4833-A597-3E6C0FF51F48}" type="parTrans" cxnId="{3F669830-225C-4253-A087-BB3C94FDEC2F}">
      <dgm:prSet/>
      <dgm:spPr/>
      <dgm:t>
        <a:bodyPr/>
        <a:lstStyle/>
        <a:p>
          <a:endParaRPr lang="en-US"/>
        </a:p>
      </dgm:t>
    </dgm:pt>
    <dgm:pt modelId="{ED7F3F1C-0DED-4AAF-BBCB-2377AC674206}" type="sibTrans" cxnId="{3F669830-225C-4253-A087-BB3C94FDEC2F}">
      <dgm:prSet/>
      <dgm:spPr/>
      <dgm:t>
        <a:bodyPr/>
        <a:lstStyle/>
        <a:p>
          <a:endParaRPr lang="en-US"/>
        </a:p>
      </dgm:t>
    </dgm:pt>
    <dgm:pt modelId="{A8D7B1B0-B768-4D90-8065-68A4DD833C1C}">
      <dgm:prSet/>
      <dgm:spPr/>
      <dgm:t>
        <a:bodyPr/>
        <a:lstStyle/>
        <a:p>
          <a:r>
            <a:rPr lang="en-US" b="1" dirty="0"/>
            <a:t>Pengelolaan Informasi:</a:t>
          </a:r>
          <a:endParaRPr lang="en-US" dirty="0"/>
        </a:p>
      </dgm:t>
    </dgm:pt>
    <dgm:pt modelId="{DCBFFD87-A376-4DEC-9E57-73E7CBBF2437}" type="parTrans" cxnId="{39A98F3B-0774-4B87-A5F9-1E8C88FF68AA}">
      <dgm:prSet/>
      <dgm:spPr/>
      <dgm:t>
        <a:bodyPr/>
        <a:lstStyle/>
        <a:p>
          <a:endParaRPr lang="en-US"/>
        </a:p>
      </dgm:t>
    </dgm:pt>
    <dgm:pt modelId="{2C05566A-0FF2-4842-95FD-D33EFEDCF162}" type="sibTrans" cxnId="{39A98F3B-0774-4B87-A5F9-1E8C88FF68AA}">
      <dgm:prSet/>
      <dgm:spPr/>
      <dgm:t>
        <a:bodyPr/>
        <a:lstStyle/>
        <a:p>
          <a:endParaRPr lang="en-US"/>
        </a:p>
      </dgm:t>
    </dgm:pt>
    <dgm:pt modelId="{54BDB1CF-B048-45CC-A211-9BA9C4343A14}">
      <dgm:prSet/>
      <dgm:spPr/>
      <dgm:t>
        <a:bodyPr/>
        <a:lstStyle/>
        <a:p>
          <a:r>
            <a:rPr lang="en-US" dirty="0"/>
            <a:t>Membantu pengurus merangkum data kompleks dalam bentuk ringkasan yang mudah dipahami.</a:t>
          </a:r>
        </a:p>
      </dgm:t>
    </dgm:pt>
    <dgm:pt modelId="{F37BFEB8-6680-4B48-9FD4-4A3B51B5480C}" type="parTrans" cxnId="{FB128F96-2183-4913-B29A-DFA36B801E07}">
      <dgm:prSet/>
      <dgm:spPr/>
      <dgm:t>
        <a:bodyPr/>
        <a:lstStyle/>
        <a:p>
          <a:endParaRPr lang="en-US"/>
        </a:p>
      </dgm:t>
    </dgm:pt>
    <dgm:pt modelId="{50EB306D-9429-4FF5-9055-9D4C5AA510C8}" type="sibTrans" cxnId="{FB128F96-2183-4913-B29A-DFA36B801E07}">
      <dgm:prSet/>
      <dgm:spPr/>
      <dgm:t>
        <a:bodyPr/>
        <a:lstStyle/>
        <a:p>
          <a:endParaRPr lang="en-US"/>
        </a:p>
      </dgm:t>
    </dgm:pt>
    <dgm:pt modelId="{FBB55AFD-D703-4FB0-B818-110BCE67D41B}">
      <dgm:prSet/>
      <dgm:spPr/>
      <dgm:t>
        <a:bodyPr/>
        <a:lstStyle/>
        <a:p>
          <a:r>
            <a:rPr lang="en-US" b="1" dirty="0"/>
            <a:t>Manfaat:</a:t>
          </a:r>
          <a:endParaRPr lang="en-US" dirty="0"/>
        </a:p>
      </dgm:t>
    </dgm:pt>
    <dgm:pt modelId="{916F9F7F-BF99-496A-A809-2BCDF551E966}" type="parTrans" cxnId="{D95DAE6C-C9FC-4432-924E-DA681EF8D306}">
      <dgm:prSet/>
      <dgm:spPr/>
      <dgm:t>
        <a:bodyPr/>
        <a:lstStyle/>
        <a:p>
          <a:endParaRPr lang="en-US"/>
        </a:p>
      </dgm:t>
    </dgm:pt>
    <dgm:pt modelId="{7CE44CD0-9FFE-4409-80B2-2DDA02873012}" type="sibTrans" cxnId="{D95DAE6C-C9FC-4432-924E-DA681EF8D306}">
      <dgm:prSet/>
      <dgm:spPr/>
      <dgm:t>
        <a:bodyPr/>
        <a:lstStyle/>
        <a:p>
          <a:endParaRPr lang="en-US"/>
        </a:p>
      </dgm:t>
    </dgm:pt>
    <dgm:pt modelId="{B3CDCFA9-2A9B-41D7-971C-F7D95DC84173}">
      <dgm:prSet/>
      <dgm:spPr/>
      <dgm:t>
        <a:bodyPr/>
        <a:lstStyle/>
        <a:p>
          <a:r>
            <a:rPr lang="en-US" dirty="0"/>
            <a:t>Mengurangi beban administrasi manual dalam pelaporan dan analisis.</a:t>
          </a:r>
        </a:p>
      </dgm:t>
    </dgm:pt>
    <dgm:pt modelId="{966B1B12-00EF-4E84-946A-06A7A4DA2696}" type="parTrans" cxnId="{7A4265AC-9A75-4536-8417-206E509B0997}">
      <dgm:prSet/>
      <dgm:spPr/>
      <dgm:t>
        <a:bodyPr/>
        <a:lstStyle/>
        <a:p>
          <a:endParaRPr lang="en-US"/>
        </a:p>
      </dgm:t>
    </dgm:pt>
    <dgm:pt modelId="{8D2A64C1-F68C-4749-8702-0B75E32D2408}" type="sibTrans" cxnId="{7A4265AC-9A75-4536-8417-206E509B0997}">
      <dgm:prSet/>
      <dgm:spPr/>
      <dgm:t>
        <a:bodyPr/>
        <a:lstStyle/>
        <a:p>
          <a:endParaRPr lang="en-US"/>
        </a:p>
      </dgm:t>
    </dgm:pt>
    <dgm:pt modelId="{3BA12442-3607-4415-8DF2-FDB9EDF82EC4}">
      <dgm:prSet/>
      <dgm:spPr/>
      <dgm:t>
        <a:bodyPr/>
        <a:lstStyle/>
        <a:p>
          <a:r>
            <a:rPr lang="en-US" dirty="0"/>
            <a:t>Memberikan wawasan berbasis data yang lebih mendalam untuk pengambilan keputusan.</a:t>
          </a:r>
        </a:p>
      </dgm:t>
    </dgm:pt>
    <dgm:pt modelId="{8CC726CB-CE20-4943-9FC7-708917D7EC25}" type="parTrans" cxnId="{BDC9ABA2-36E1-4C6E-979A-F7A795D82A63}">
      <dgm:prSet/>
      <dgm:spPr/>
      <dgm:t>
        <a:bodyPr/>
        <a:lstStyle/>
        <a:p>
          <a:endParaRPr lang="en-US"/>
        </a:p>
      </dgm:t>
    </dgm:pt>
    <dgm:pt modelId="{24E7733E-92DF-4AD9-B69E-AB3BD5B4763A}" type="sibTrans" cxnId="{BDC9ABA2-36E1-4C6E-979A-F7A795D82A63}">
      <dgm:prSet/>
      <dgm:spPr/>
      <dgm:t>
        <a:bodyPr/>
        <a:lstStyle/>
        <a:p>
          <a:endParaRPr lang="en-US"/>
        </a:p>
      </dgm:t>
    </dgm:pt>
    <dgm:pt modelId="{39C2849D-A3F6-4D11-91BA-D57AE40B4A71}" type="pres">
      <dgm:prSet presAssocID="{D327CF5C-4BFC-4A2E-BDF9-67D12C626367}" presName="linear" presStyleCnt="0">
        <dgm:presLayoutVars>
          <dgm:animLvl val="lvl"/>
          <dgm:resizeHandles val="exact"/>
        </dgm:presLayoutVars>
      </dgm:prSet>
      <dgm:spPr/>
    </dgm:pt>
    <dgm:pt modelId="{1BADE226-7D9B-4664-9435-79B6024468D1}" type="pres">
      <dgm:prSet presAssocID="{E2F4258D-31F1-4197-831F-A5237D377DB5}" presName="parentText" presStyleLbl="node1" presStyleIdx="0" presStyleCnt="4">
        <dgm:presLayoutVars>
          <dgm:chMax val="0"/>
          <dgm:bulletEnabled val="1"/>
        </dgm:presLayoutVars>
      </dgm:prSet>
      <dgm:spPr/>
    </dgm:pt>
    <dgm:pt modelId="{9FBEEE2A-CFA6-48A6-BC1F-10B198EFE88F}" type="pres">
      <dgm:prSet presAssocID="{E2F4258D-31F1-4197-831F-A5237D377DB5}" presName="childText" presStyleLbl="revTx" presStyleIdx="0" presStyleCnt="4">
        <dgm:presLayoutVars>
          <dgm:bulletEnabled val="1"/>
        </dgm:presLayoutVars>
      </dgm:prSet>
      <dgm:spPr/>
    </dgm:pt>
    <dgm:pt modelId="{37011B0A-F376-4AC6-B42E-AC10593653AD}" type="pres">
      <dgm:prSet presAssocID="{DFFCB80F-8FD2-4198-92EE-263E61A89A13}" presName="parentText" presStyleLbl="node1" presStyleIdx="1" presStyleCnt="4">
        <dgm:presLayoutVars>
          <dgm:chMax val="0"/>
          <dgm:bulletEnabled val="1"/>
        </dgm:presLayoutVars>
      </dgm:prSet>
      <dgm:spPr/>
    </dgm:pt>
    <dgm:pt modelId="{C30F2439-3217-41AE-B47F-5D3C2DE2A060}" type="pres">
      <dgm:prSet presAssocID="{DFFCB80F-8FD2-4198-92EE-263E61A89A13}" presName="childText" presStyleLbl="revTx" presStyleIdx="1" presStyleCnt="4">
        <dgm:presLayoutVars>
          <dgm:bulletEnabled val="1"/>
        </dgm:presLayoutVars>
      </dgm:prSet>
      <dgm:spPr/>
    </dgm:pt>
    <dgm:pt modelId="{3C645A3B-FC0E-4E7D-8CB3-FE49D0E77810}" type="pres">
      <dgm:prSet presAssocID="{A8D7B1B0-B768-4D90-8065-68A4DD833C1C}" presName="parentText" presStyleLbl="node1" presStyleIdx="2" presStyleCnt="4">
        <dgm:presLayoutVars>
          <dgm:chMax val="0"/>
          <dgm:bulletEnabled val="1"/>
        </dgm:presLayoutVars>
      </dgm:prSet>
      <dgm:spPr/>
    </dgm:pt>
    <dgm:pt modelId="{3BECFDC7-E6A5-43FC-8B02-5998A8D5C5FD}" type="pres">
      <dgm:prSet presAssocID="{A8D7B1B0-B768-4D90-8065-68A4DD833C1C}" presName="childText" presStyleLbl="revTx" presStyleIdx="2" presStyleCnt="4">
        <dgm:presLayoutVars>
          <dgm:bulletEnabled val="1"/>
        </dgm:presLayoutVars>
      </dgm:prSet>
      <dgm:spPr/>
    </dgm:pt>
    <dgm:pt modelId="{A4123DC2-030D-4D15-95D0-E1AF52E976A4}" type="pres">
      <dgm:prSet presAssocID="{FBB55AFD-D703-4FB0-B818-110BCE67D41B}" presName="parentText" presStyleLbl="node1" presStyleIdx="3" presStyleCnt="4">
        <dgm:presLayoutVars>
          <dgm:chMax val="0"/>
          <dgm:bulletEnabled val="1"/>
        </dgm:presLayoutVars>
      </dgm:prSet>
      <dgm:spPr/>
    </dgm:pt>
    <dgm:pt modelId="{B2AF0872-AFCD-4F26-B995-CBE4769EA7CE}" type="pres">
      <dgm:prSet presAssocID="{FBB55AFD-D703-4FB0-B818-110BCE67D41B}" presName="childText" presStyleLbl="revTx" presStyleIdx="3" presStyleCnt="4">
        <dgm:presLayoutVars>
          <dgm:bulletEnabled val="1"/>
        </dgm:presLayoutVars>
      </dgm:prSet>
      <dgm:spPr/>
    </dgm:pt>
  </dgm:ptLst>
  <dgm:cxnLst>
    <dgm:cxn modelId="{9151ED03-C1DA-4CEE-9730-2C66A673FF9B}" type="presOf" srcId="{54BDB1CF-B048-45CC-A211-9BA9C4343A14}" destId="{3BECFDC7-E6A5-43FC-8B02-5998A8D5C5FD}" srcOrd="0" destOrd="0" presId="urn:microsoft.com/office/officeart/2005/8/layout/vList2"/>
    <dgm:cxn modelId="{0BF76E0A-11FE-419C-803F-04AB5C41F819}" srcId="{E2F4258D-31F1-4197-831F-A5237D377DB5}" destId="{B56AE84C-2B59-4588-8A65-E74487852E1D}" srcOrd="0" destOrd="0" parTransId="{BBE487C6-B652-4EE8-B99C-6328BDC15870}" sibTransId="{62E1EC59-983F-43D5-BBE2-C4BE0631F4B1}"/>
    <dgm:cxn modelId="{2877D30D-C4B5-4ECB-9F82-2C44564C5249}" type="presOf" srcId="{FBB55AFD-D703-4FB0-B818-110BCE67D41B}" destId="{A4123DC2-030D-4D15-95D0-E1AF52E976A4}" srcOrd="0" destOrd="0" presId="urn:microsoft.com/office/officeart/2005/8/layout/vList2"/>
    <dgm:cxn modelId="{8D275F2A-A313-46F9-935D-DADB9C2E8EAA}" type="presOf" srcId="{B56AE84C-2B59-4588-8A65-E74487852E1D}" destId="{9FBEEE2A-CFA6-48A6-BC1F-10B198EFE88F}" srcOrd="0" destOrd="0" presId="urn:microsoft.com/office/officeart/2005/8/layout/vList2"/>
    <dgm:cxn modelId="{A2974B30-EFE9-45B5-B35F-52CC329D948C}" type="presOf" srcId="{DFFCB80F-8FD2-4198-92EE-263E61A89A13}" destId="{37011B0A-F376-4AC6-B42E-AC10593653AD}" srcOrd="0" destOrd="0" presId="urn:microsoft.com/office/officeart/2005/8/layout/vList2"/>
    <dgm:cxn modelId="{3F669830-225C-4253-A087-BB3C94FDEC2F}" srcId="{DFFCB80F-8FD2-4198-92EE-263E61A89A13}" destId="{BDFCB35B-CDB5-4FEE-9B1F-13E0FC8AA859}" srcOrd="0" destOrd="0" parTransId="{13CF9750-181C-4833-A597-3E6C0FF51F48}" sibTransId="{ED7F3F1C-0DED-4AAF-BBCB-2377AC674206}"/>
    <dgm:cxn modelId="{39A98F3B-0774-4B87-A5F9-1E8C88FF68AA}" srcId="{D327CF5C-4BFC-4A2E-BDF9-67D12C626367}" destId="{A8D7B1B0-B768-4D90-8065-68A4DD833C1C}" srcOrd="2" destOrd="0" parTransId="{DCBFFD87-A376-4DEC-9E57-73E7CBBF2437}" sibTransId="{2C05566A-0FF2-4842-95FD-D33EFEDCF162}"/>
    <dgm:cxn modelId="{D95DAE6C-C9FC-4432-924E-DA681EF8D306}" srcId="{D327CF5C-4BFC-4A2E-BDF9-67D12C626367}" destId="{FBB55AFD-D703-4FB0-B818-110BCE67D41B}" srcOrd="3" destOrd="0" parTransId="{916F9F7F-BF99-496A-A809-2BCDF551E966}" sibTransId="{7CE44CD0-9FFE-4409-80B2-2DDA02873012}"/>
    <dgm:cxn modelId="{0707BB6D-A894-4059-A9D9-AAC9F3655259}" srcId="{D327CF5C-4BFC-4A2E-BDF9-67D12C626367}" destId="{DFFCB80F-8FD2-4198-92EE-263E61A89A13}" srcOrd="1" destOrd="0" parTransId="{6B424EB4-6274-4170-BA53-E525EE6DA51D}" sibTransId="{E3F12FE0-5137-4A94-887C-AE3D977D2650}"/>
    <dgm:cxn modelId="{4899286E-552E-4AFC-8A35-C0CFD5C494CD}" srcId="{D327CF5C-4BFC-4A2E-BDF9-67D12C626367}" destId="{E2F4258D-31F1-4197-831F-A5237D377DB5}" srcOrd="0" destOrd="0" parTransId="{76AF6345-88A5-4A1E-BC32-817372CBD0E7}" sibTransId="{81FD9C78-DD8A-45AA-95E1-DD92810AF2D7}"/>
    <dgm:cxn modelId="{05E43676-0CF9-40BC-BB94-D6720644D9DA}" type="presOf" srcId="{D327CF5C-4BFC-4A2E-BDF9-67D12C626367}" destId="{39C2849D-A3F6-4D11-91BA-D57AE40B4A71}" srcOrd="0" destOrd="0" presId="urn:microsoft.com/office/officeart/2005/8/layout/vList2"/>
    <dgm:cxn modelId="{8F75BA7B-9DC3-4E6D-B6FE-F4FC8D80B5CF}" type="presOf" srcId="{B3CDCFA9-2A9B-41D7-971C-F7D95DC84173}" destId="{B2AF0872-AFCD-4F26-B995-CBE4769EA7CE}" srcOrd="0" destOrd="0" presId="urn:microsoft.com/office/officeart/2005/8/layout/vList2"/>
    <dgm:cxn modelId="{C146EF7E-9BDE-4DC6-9CF7-F04ACBA1C322}" type="presOf" srcId="{E2F4258D-31F1-4197-831F-A5237D377DB5}" destId="{1BADE226-7D9B-4664-9435-79B6024468D1}" srcOrd="0" destOrd="0" presId="urn:microsoft.com/office/officeart/2005/8/layout/vList2"/>
    <dgm:cxn modelId="{FB128F96-2183-4913-B29A-DFA36B801E07}" srcId="{A8D7B1B0-B768-4D90-8065-68A4DD833C1C}" destId="{54BDB1CF-B048-45CC-A211-9BA9C4343A14}" srcOrd="0" destOrd="0" parTransId="{F37BFEB8-6680-4B48-9FD4-4A3B51B5480C}" sibTransId="{50EB306D-9429-4FF5-9055-9D4C5AA510C8}"/>
    <dgm:cxn modelId="{BDC9ABA2-36E1-4C6E-979A-F7A795D82A63}" srcId="{FBB55AFD-D703-4FB0-B818-110BCE67D41B}" destId="{3BA12442-3607-4415-8DF2-FDB9EDF82EC4}" srcOrd="1" destOrd="0" parTransId="{8CC726CB-CE20-4943-9FC7-708917D7EC25}" sibTransId="{24E7733E-92DF-4AD9-B69E-AB3BD5B4763A}"/>
    <dgm:cxn modelId="{7A4265AC-9A75-4536-8417-206E509B0997}" srcId="{FBB55AFD-D703-4FB0-B818-110BCE67D41B}" destId="{B3CDCFA9-2A9B-41D7-971C-F7D95DC84173}" srcOrd="0" destOrd="0" parTransId="{966B1B12-00EF-4E84-946A-06A7A4DA2696}" sibTransId="{8D2A64C1-F68C-4749-8702-0B75E32D2408}"/>
    <dgm:cxn modelId="{C59125D2-75E3-450D-BF69-AF7079FC5F38}" type="presOf" srcId="{3BA12442-3607-4415-8DF2-FDB9EDF82EC4}" destId="{B2AF0872-AFCD-4F26-B995-CBE4769EA7CE}" srcOrd="0" destOrd="1" presId="urn:microsoft.com/office/officeart/2005/8/layout/vList2"/>
    <dgm:cxn modelId="{28D084EC-2B8B-4C4B-A137-5558CBD3BCF8}" type="presOf" srcId="{BDFCB35B-CDB5-4FEE-9B1F-13E0FC8AA859}" destId="{C30F2439-3217-41AE-B47F-5D3C2DE2A060}" srcOrd="0" destOrd="0" presId="urn:microsoft.com/office/officeart/2005/8/layout/vList2"/>
    <dgm:cxn modelId="{F018A5FB-20D7-48A7-B72A-0B75C6D2D15C}" type="presOf" srcId="{A8D7B1B0-B768-4D90-8065-68A4DD833C1C}" destId="{3C645A3B-FC0E-4E7D-8CB3-FE49D0E77810}" srcOrd="0" destOrd="0" presId="urn:microsoft.com/office/officeart/2005/8/layout/vList2"/>
    <dgm:cxn modelId="{E4F3F59E-8F55-4D6E-80F0-34EC9601F362}" type="presParOf" srcId="{39C2849D-A3F6-4D11-91BA-D57AE40B4A71}" destId="{1BADE226-7D9B-4664-9435-79B6024468D1}" srcOrd="0" destOrd="0" presId="urn:microsoft.com/office/officeart/2005/8/layout/vList2"/>
    <dgm:cxn modelId="{AF46E3E4-FE66-4319-9A88-011213CABEEB}" type="presParOf" srcId="{39C2849D-A3F6-4D11-91BA-D57AE40B4A71}" destId="{9FBEEE2A-CFA6-48A6-BC1F-10B198EFE88F}" srcOrd="1" destOrd="0" presId="urn:microsoft.com/office/officeart/2005/8/layout/vList2"/>
    <dgm:cxn modelId="{46CF156E-3BD7-414F-AAD4-15F35E72D22D}" type="presParOf" srcId="{39C2849D-A3F6-4D11-91BA-D57AE40B4A71}" destId="{37011B0A-F376-4AC6-B42E-AC10593653AD}" srcOrd="2" destOrd="0" presId="urn:microsoft.com/office/officeart/2005/8/layout/vList2"/>
    <dgm:cxn modelId="{1136858E-861B-4E17-BD9E-335FF8FBB1F6}" type="presParOf" srcId="{39C2849D-A3F6-4D11-91BA-D57AE40B4A71}" destId="{C30F2439-3217-41AE-B47F-5D3C2DE2A060}" srcOrd="3" destOrd="0" presId="urn:microsoft.com/office/officeart/2005/8/layout/vList2"/>
    <dgm:cxn modelId="{A6905BBD-F70B-4E76-AE5E-053F75FFB69F}" type="presParOf" srcId="{39C2849D-A3F6-4D11-91BA-D57AE40B4A71}" destId="{3C645A3B-FC0E-4E7D-8CB3-FE49D0E77810}" srcOrd="4" destOrd="0" presId="urn:microsoft.com/office/officeart/2005/8/layout/vList2"/>
    <dgm:cxn modelId="{DB1C65B6-3256-4237-B308-66A788D5462E}" type="presParOf" srcId="{39C2849D-A3F6-4D11-91BA-D57AE40B4A71}" destId="{3BECFDC7-E6A5-43FC-8B02-5998A8D5C5FD}" srcOrd="5" destOrd="0" presId="urn:microsoft.com/office/officeart/2005/8/layout/vList2"/>
    <dgm:cxn modelId="{0F80D400-8E8F-4531-8B17-55FC4BD9FFC1}" type="presParOf" srcId="{39C2849D-A3F6-4D11-91BA-D57AE40B4A71}" destId="{A4123DC2-030D-4D15-95D0-E1AF52E976A4}" srcOrd="6" destOrd="0" presId="urn:microsoft.com/office/officeart/2005/8/layout/vList2"/>
    <dgm:cxn modelId="{5468346F-518D-43FA-8A57-5E054FC2DA52}" type="presParOf" srcId="{39C2849D-A3F6-4D11-91BA-D57AE40B4A71}" destId="{B2AF0872-AFCD-4F26-B995-CBE4769EA7C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9814B8-7D11-4F77-A9D5-3AF4CE7AEC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39E6B27-C219-4A4E-868A-CF5B097617E2}">
      <dgm:prSet/>
      <dgm:spPr/>
      <dgm:t>
        <a:bodyPr/>
        <a:lstStyle/>
        <a:p>
          <a:r>
            <a:rPr lang="en-US" b="1" dirty="0"/>
            <a:t>Penulisan Artikel dan Materi Edukasi:</a:t>
          </a:r>
          <a:endParaRPr lang="en-US" dirty="0"/>
        </a:p>
      </dgm:t>
    </dgm:pt>
    <dgm:pt modelId="{49FED80A-C5BE-498B-A9FF-E73FBB74D7D1}" type="parTrans" cxnId="{7B4ED36F-3914-489E-8B1A-F9549E908BC4}">
      <dgm:prSet/>
      <dgm:spPr/>
      <dgm:t>
        <a:bodyPr/>
        <a:lstStyle/>
        <a:p>
          <a:endParaRPr lang="en-US"/>
        </a:p>
      </dgm:t>
    </dgm:pt>
    <dgm:pt modelId="{4952DCB9-E6A6-465B-AD2A-812FB7B5994A}" type="sibTrans" cxnId="{7B4ED36F-3914-489E-8B1A-F9549E908BC4}">
      <dgm:prSet/>
      <dgm:spPr/>
      <dgm:t>
        <a:bodyPr/>
        <a:lstStyle/>
        <a:p>
          <a:endParaRPr lang="en-US"/>
        </a:p>
      </dgm:t>
    </dgm:pt>
    <dgm:pt modelId="{2A1C8764-84BF-4173-89D2-04173577608A}">
      <dgm:prSet/>
      <dgm:spPr/>
      <dgm:t>
        <a:bodyPr/>
        <a:lstStyle/>
        <a:p>
          <a:pPr algn="just"/>
          <a:r>
            <a:rPr lang="en-US" dirty="0"/>
            <a:t>Gen AI digunakan untuk menghasilkan artikel ilmiah, modul pelatihan, dan materi edukasi berbasis Islam.</a:t>
          </a:r>
        </a:p>
      </dgm:t>
    </dgm:pt>
    <dgm:pt modelId="{4AA147C0-774A-49CB-8065-6085B752DDF5}" type="parTrans" cxnId="{CF079414-6876-40F8-8E6A-27DB701A6661}">
      <dgm:prSet/>
      <dgm:spPr/>
      <dgm:t>
        <a:bodyPr/>
        <a:lstStyle/>
        <a:p>
          <a:endParaRPr lang="en-US"/>
        </a:p>
      </dgm:t>
    </dgm:pt>
    <dgm:pt modelId="{91735EF0-BEC2-416A-A013-E37E6262377F}" type="sibTrans" cxnId="{CF079414-6876-40F8-8E6A-27DB701A6661}">
      <dgm:prSet/>
      <dgm:spPr/>
      <dgm:t>
        <a:bodyPr/>
        <a:lstStyle/>
        <a:p>
          <a:endParaRPr lang="en-US"/>
        </a:p>
      </dgm:t>
    </dgm:pt>
    <dgm:pt modelId="{26D27F8A-153E-4F85-91EB-708AC6D4B0A5}">
      <dgm:prSet/>
      <dgm:spPr/>
      <dgm:t>
        <a:bodyPr/>
        <a:lstStyle/>
        <a:p>
          <a:r>
            <a:rPr lang="en-US" b="1" dirty="0"/>
            <a:t>Analisis Literatur:</a:t>
          </a:r>
          <a:endParaRPr lang="en-US" dirty="0"/>
        </a:p>
      </dgm:t>
    </dgm:pt>
    <dgm:pt modelId="{EC8D1698-F9A1-4E5C-B361-8432E9030C9A}" type="parTrans" cxnId="{9A25D27D-D193-4D9D-856E-8DEC20EB2D59}">
      <dgm:prSet/>
      <dgm:spPr/>
      <dgm:t>
        <a:bodyPr/>
        <a:lstStyle/>
        <a:p>
          <a:endParaRPr lang="en-US"/>
        </a:p>
      </dgm:t>
    </dgm:pt>
    <dgm:pt modelId="{9DFB211E-53B0-418C-891D-353BF6A9F71B}" type="sibTrans" cxnId="{9A25D27D-D193-4D9D-856E-8DEC20EB2D59}">
      <dgm:prSet/>
      <dgm:spPr/>
      <dgm:t>
        <a:bodyPr/>
        <a:lstStyle/>
        <a:p>
          <a:endParaRPr lang="en-US"/>
        </a:p>
      </dgm:t>
    </dgm:pt>
    <dgm:pt modelId="{FE21A5A2-5A93-4C08-A956-FEF61B6B54F5}">
      <dgm:prSet/>
      <dgm:spPr/>
      <dgm:t>
        <a:bodyPr/>
        <a:lstStyle/>
        <a:p>
          <a:pPr algn="just"/>
          <a:r>
            <a:rPr lang="en-US" dirty="0"/>
            <a:t>Gen AI menganalisis literatur Islam untuk menemukan pola atau tema yang relevan dengan kebutuhan penelitian.</a:t>
          </a:r>
        </a:p>
      </dgm:t>
    </dgm:pt>
    <dgm:pt modelId="{856408D8-2065-4003-9D4F-130DD3628324}" type="parTrans" cxnId="{CCE38AA2-9641-4D00-A178-3E863CEA4D69}">
      <dgm:prSet/>
      <dgm:spPr/>
      <dgm:t>
        <a:bodyPr/>
        <a:lstStyle/>
        <a:p>
          <a:endParaRPr lang="en-US"/>
        </a:p>
      </dgm:t>
    </dgm:pt>
    <dgm:pt modelId="{02157B06-3F7E-4D68-B78D-7A5A90251DCE}" type="sibTrans" cxnId="{CCE38AA2-9641-4D00-A178-3E863CEA4D69}">
      <dgm:prSet/>
      <dgm:spPr/>
      <dgm:t>
        <a:bodyPr/>
        <a:lstStyle/>
        <a:p>
          <a:endParaRPr lang="en-US"/>
        </a:p>
      </dgm:t>
    </dgm:pt>
    <dgm:pt modelId="{6F7127EB-D677-44B1-8767-E423F9AE0485}">
      <dgm:prSet/>
      <dgm:spPr/>
      <dgm:t>
        <a:bodyPr/>
        <a:lstStyle/>
        <a:p>
          <a:r>
            <a:rPr lang="en-US" b="1" dirty="0"/>
            <a:t>Pembuatan Konten Dakwah:</a:t>
          </a:r>
          <a:endParaRPr lang="en-US" dirty="0"/>
        </a:p>
      </dgm:t>
    </dgm:pt>
    <dgm:pt modelId="{C7F45372-4999-4D59-97B7-E951011F6477}" type="parTrans" cxnId="{A99EEDCC-D129-44E8-A14D-5A06CC805F85}">
      <dgm:prSet/>
      <dgm:spPr/>
      <dgm:t>
        <a:bodyPr/>
        <a:lstStyle/>
        <a:p>
          <a:endParaRPr lang="en-US"/>
        </a:p>
      </dgm:t>
    </dgm:pt>
    <dgm:pt modelId="{6837FE06-AA76-4729-9EF2-4386213A411C}" type="sibTrans" cxnId="{A99EEDCC-D129-44E8-A14D-5A06CC805F85}">
      <dgm:prSet/>
      <dgm:spPr/>
      <dgm:t>
        <a:bodyPr/>
        <a:lstStyle/>
        <a:p>
          <a:endParaRPr lang="en-US"/>
        </a:p>
      </dgm:t>
    </dgm:pt>
    <dgm:pt modelId="{A4E34057-3BB9-43FC-B6F7-28765F02A353}">
      <dgm:prSet/>
      <dgm:spPr/>
      <dgm:t>
        <a:bodyPr/>
        <a:lstStyle/>
        <a:p>
          <a:pPr algn="just"/>
          <a:r>
            <a:rPr lang="en-US" dirty="0"/>
            <a:t>Gen AI membuat konten dakwah interaktif, seperti video, infografik, atau teks khutbah, sesuai dengan target audiens.</a:t>
          </a:r>
        </a:p>
      </dgm:t>
    </dgm:pt>
    <dgm:pt modelId="{64B9B850-5E95-4422-8F51-B9AF200E2DA4}" type="parTrans" cxnId="{4EA4EE9A-3ED0-47B5-8D42-3BCBE996857B}">
      <dgm:prSet/>
      <dgm:spPr/>
      <dgm:t>
        <a:bodyPr/>
        <a:lstStyle/>
        <a:p>
          <a:endParaRPr lang="en-US"/>
        </a:p>
      </dgm:t>
    </dgm:pt>
    <dgm:pt modelId="{17D348AE-574F-4331-A573-E695995EFCCA}" type="sibTrans" cxnId="{4EA4EE9A-3ED0-47B5-8D42-3BCBE996857B}">
      <dgm:prSet/>
      <dgm:spPr/>
      <dgm:t>
        <a:bodyPr/>
        <a:lstStyle/>
        <a:p>
          <a:endParaRPr lang="en-US"/>
        </a:p>
      </dgm:t>
    </dgm:pt>
    <dgm:pt modelId="{04EC0DDE-FDC3-40F2-9083-74B7E3B61DBF}">
      <dgm:prSet/>
      <dgm:spPr/>
      <dgm:t>
        <a:bodyPr/>
        <a:lstStyle/>
        <a:p>
          <a:r>
            <a:rPr lang="en-US" b="1" dirty="0"/>
            <a:t>Manfaat:</a:t>
          </a:r>
          <a:endParaRPr lang="en-US" dirty="0"/>
        </a:p>
      </dgm:t>
    </dgm:pt>
    <dgm:pt modelId="{C9A23285-0DB4-41E6-8711-0A8C04F8C9F7}" type="parTrans" cxnId="{172FB147-5C2E-4A81-B9B3-292C6E3221A9}">
      <dgm:prSet/>
      <dgm:spPr/>
      <dgm:t>
        <a:bodyPr/>
        <a:lstStyle/>
        <a:p>
          <a:endParaRPr lang="en-US"/>
        </a:p>
      </dgm:t>
    </dgm:pt>
    <dgm:pt modelId="{2AE2C891-8D14-4641-94AC-8F7D1932A424}" type="sibTrans" cxnId="{172FB147-5C2E-4A81-B9B3-292C6E3221A9}">
      <dgm:prSet/>
      <dgm:spPr/>
      <dgm:t>
        <a:bodyPr/>
        <a:lstStyle/>
        <a:p>
          <a:endParaRPr lang="en-US"/>
        </a:p>
      </dgm:t>
    </dgm:pt>
    <dgm:pt modelId="{85B5C27E-F970-47EF-94D6-A4677DE97EB1}">
      <dgm:prSet/>
      <dgm:spPr/>
      <dgm:t>
        <a:bodyPr/>
        <a:lstStyle/>
        <a:p>
          <a:pPr algn="just"/>
          <a:r>
            <a:rPr lang="en-US" dirty="0"/>
            <a:t>Mempercepat proses penulisan dan pengembangan materi berbasis Islam.</a:t>
          </a:r>
        </a:p>
      </dgm:t>
    </dgm:pt>
    <dgm:pt modelId="{A333EA46-A6FF-4EB7-A99B-DCA85D4F10F2}" type="parTrans" cxnId="{D60A2E64-04D4-431B-9C8D-02FFCAB6D025}">
      <dgm:prSet/>
      <dgm:spPr/>
      <dgm:t>
        <a:bodyPr/>
        <a:lstStyle/>
        <a:p>
          <a:endParaRPr lang="en-US"/>
        </a:p>
      </dgm:t>
    </dgm:pt>
    <dgm:pt modelId="{2C9ADDE1-0DF2-456F-82B6-274710C811A3}" type="sibTrans" cxnId="{D60A2E64-04D4-431B-9C8D-02FFCAB6D025}">
      <dgm:prSet/>
      <dgm:spPr/>
      <dgm:t>
        <a:bodyPr/>
        <a:lstStyle/>
        <a:p>
          <a:endParaRPr lang="en-US"/>
        </a:p>
      </dgm:t>
    </dgm:pt>
    <dgm:pt modelId="{CE2F087B-E1CB-46BB-8D6D-29CD13261C1D}">
      <dgm:prSet/>
      <dgm:spPr/>
      <dgm:t>
        <a:bodyPr/>
        <a:lstStyle/>
        <a:p>
          <a:pPr algn="l"/>
          <a:r>
            <a:rPr lang="en-US" dirty="0"/>
            <a:t>Menghasilkan konten berkualitas tinggi yang relevan untuk dakwah dan edukasi.</a:t>
          </a:r>
        </a:p>
      </dgm:t>
    </dgm:pt>
    <dgm:pt modelId="{AC40C01D-8C8F-4047-A39B-51103328E4B8}" type="parTrans" cxnId="{D3FA4E8A-4CAC-4BE8-BD1E-71051C7CFC69}">
      <dgm:prSet/>
      <dgm:spPr/>
      <dgm:t>
        <a:bodyPr/>
        <a:lstStyle/>
        <a:p>
          <a:endParaRPr lang="en-US"/>
        </a:p>
      </dgm:t>
    </dgm:pt>
    <dgm:pt modelId="{79E6A4FF-8CF3-4FD6-ACAF-93A7DA8D8F62}" type="sibTrans" cxnId="{D3FA4E8A-4CAC-4BE8-BD1E-71051C7CFC69}">
      <dgm:prSet/>
      <dgm:spPr/>
      <dgm:t>
        <a:bodyPr/>
        <a:lstStyle/>
        <a:p>
          <a:endParaRPr lang="en-US"/>
        </a:p>
      </dgm:t>
    </dgm:pt>
    <dgm:pt modelId="{C25F9AAF-1B25-408E-8306-821604B14518}" type="pres">
      <dgm:prSet presAssocID="{E09814B8-7D11-4F77-A9D5-3AF4CE7AECE4}" presName="linear" presStyleCnt="0">
        <dgm:presLayoutVars>
          <dgm:animLvl val="lvl"/>
          <dgm:resizeHandles val="exact"/>
        </dgm:presLayoutVars>
      </dgm:prSet>
      <dgm:spPr/>
    </dgm:pt>
    <dgm:pt modelId="{07F5A5E4-6D5C-4776-806C-1FD3BA4D6B79}" type="pres">
      <dgm:prSet presAssocID="{539E6B27-C219-4A4E-868A-CF5B097617E2}" presName="parentText" presStyleLbl="node1" presStyleIdx="0" presStyleCnt="4">
        <dgm:presLayoutVars>
          <dgm:chMax val="0"/>
          <dgm:bulletEnabled val="1"/>
        </dgm:presLayoutVars>
      </dgm:prSet>
      <dgm:spPr/>
    </dgm:pt>
    <dgm:pt modelId="{5832EDE7-673E-4CA4-945C-B701BFA8C1A1}" type="pres">
      <dgm:prSet presAssocID="{539E6B27-C219-4A4E-868A-CF5B097617E2}" presName="childText" presStyleLbl="revTx" presStyleIdx="0" presStyleCnt="4">
        <dgm:presLayoutVars>
          <dgm:bulletEnabled val="1"/>
        </dgm:presLayoutVars>
      </dgm:prSet>
      <dgm:spPr/>
    </dgm:pt>
    <dgm:pt modelId="{9315C4A5-8437-40FA-BE84-8512D14F2771}" type="pres">
      <dgm:prSet presAssocID="{26D27F8A-153E-4F85-91EB-708AC6D4B0A5}" presName="parentText" presStyleLbl="node1" presStyleIdx="1" presStyleCnt="4">
        <dgm:presLayoutVars>
          <dgm:chMax val="0"/>
          <dgm:bulletEnabled val="1"/>
        </dgm:presLayoutVars>
      </dgm:prSet>
      <dgm:spPr/>
    </dgm:pt>
    <dgm:pt modelId="{E6839068-3AC2-4EA0-8563-ED61B6BB8273}" type="pres">
      <dgm:prSet presAssocID="{26D27F8A-153E-4F85-91EB-708AC6D4B0A5}" presName="childText" presStyleLbl="revTx" presStyleIdx="1" presStyleCnt="4">
        <dgm:presLayoutVars>
          <dgm:bulletEnabled val="1"/>
        </dgm:presLayoutVars>
      </dgm:prSet>
      <dgm:spPr/>
    </dgm:pt>
    <dgm:pt modelId="{36B0D44B-7892-4F40-8E3A-CE2AD7039554}" type="pres">
      <dgm:prSet presAssocID="{6F7127EB-D677-44B1-8767-E423F9AE0485}" presName="parentText" presStyleLbl="node1" presStyleIdx="2" presStyleCnt="4">
        <dgm:presLayoutVars>
          <dgm:chMax val="0"/>
          <dgm:bulletEnabled val="1"/>
        </dgm:presLayoutVars>
      </dgm:prSet>
      <dgm:spPr/>
    </dgm:pt>
    <dgm:pt modelId="{2857B110-574A-40DA-939E-90258B0E9E8A}" type="pres">
      <dgm:prSet presAssocID="{6F7127EB-D677-44B1-8767-E423F9AE0485}" presName="childText" presStyleLbl="revTx" presStyleIdx="2" presStyleCnt="4">
        <dgm:presLayoutVars>
          <dgm:bulletEnabled val="1"/>
        </dgm:presLayoutVars>
      </dgm:prSet>
      <dgm:spPr/>
    </dgm:pt>
    <dgm:pt modelId="{CDFEA2F0-7437-4949-ACA6-88931D44CF84}" type="pres">
      <dgm:prSet presAssocID="{04EC0DDE-FDC3-40F2-9083-74B7E3B61DBF}" presName="parentText" presStyleLbl="node1" presStyleIdx="3" presStyleCnt="4">
        <dgm:presLayoutVars>
          <dgm:chMax val="0"/>
          <dgm:bulletEnabled val="1"/>
        </dgm:presLayoutVars>
      </dgm:prSet>
      <dgm:spPr/>
    </dgm:pt>
    <dgm:pt modelId="{566188EC-3ACE-43C5-8400-F78065C1E12A}" type="pres">
      <dgm:prSet presAssocID="{04EC0DDE-FDC3-40F2-9083-74B7E3B61DBF}" presName="childText" presStyleLbl="revTx" presStyleIdx="3" presStyleCnt="4">
        <dgm:presLayoutVars>
          <dgm:bulletEnabled val="1"/>
        </dgm:presLayoutVars>
      </dgm:prSet>
      <dgm:spPr/>
    </dgm:pt>
  </dgm:ptLst>
  <dgm:cxnLst>
    <dgm:cxn modelId="{BE60D80B-B350-4731-9A82-1271D8F1AB09}" type="presOf" srcId="{FE21A5A2-5A93-4C08-A956-FEF61B6B54F5}" destId="{E6839068-3AC2-4EA0-8563-ED61B6BB8273}" srcOrd="0" destOrd="0" presId="urn:microsoft.com/office/officeart/2005/8/layout/vList2"/>
    <dgm:cxn modelId="{CF079414-6876-40F8-8E6A-27DB701A6661}" srcId="{539E6B27-C219-4A4E-868A-CF5B097617E2}" destId="{2A1C8764-84BF-4173-89D2-04173577608A}" srcOrd="0" destOrd="0" parTransId="{4AA147C0-774A-49CB-8065-6085B752DDF5}" sibTransId="{91735EF0-BEC2-416A-A013-E37E6262377F}"/>
    <dgm:cxn modelId="{61F1462B-30F8-46CD-AAA3-6FA032D3E54A}" type="presOf" srcId="{539E6B27-C219-4A4E-868A-CF5B097617E2}" destId="{07F5A5E4-6D5C-4776-806C-1FD3BA4D6B79}" srcOrd="0" destOrd="0" presId="urn:microsoft.com/office/officeart/2005/8/layout/vList2"/>
    <dgm:cxn modelId="{BE41A332-A687-425C-BEAA-40FBA8F46ECA}" type="presOf" srcId="{85B5C27E-F970-47EF-94D6-A4677DE97EB1}" destId="{566188EC-3ACE-43C5-8400-F78065C1E12A}" srcOrd="0" destOrd="0" presId="urn:microsoft.com/office/officeart/2005/8/layout/vList2"/>
    <dgm:cxn modelId="{3653425B-A696-4636-B41E-DBAA8F16BAFA}" type="presOf" srcId="{A4E34057-3BB9-43FC-B6F7-28765F02A353}" destId="{2857B110-574A-40DA-939E-90258B0E9E8A}" srcOrd="0" destOrd="0" presId="urn:microsoft.com/office/officeart/2005/8/layout/vList2"/>
    <dgm:cxn modelId="{FC79515F-4716-47AB-9472-60865CD60FB3}" type="presOf" srcId="{6F7127EB-D677-44B1-8767-E423F9AE0485}" destId="{36B0D44B-7892-4F40-8E3A-CE2AD7039554}" srcOrd="0" destOrd="0" presId="urn:microsoft.com/office/officeart/2005/8/layout/vList2"/>
    <dgm:cxn modelId="{D60A2E64-04D4-431B-9C8D-02FFCAB6D025}" srcId="{04EC0DDE-FDC3-40F2-9083-74B7E3B61DBF}" destId="{85B5C27E-F970-47EF-94D6-A4677DE97EB1}" srcOrd="0" destOrd="0" parTransId="{A333EA46-A6FF-4EB7-A99B-DCA85D4F10F2}" sibTransId="{2C9ADDE1-0DF2-456F-82B6-274710C811A3}"/>
    <dgm:cxn modelId="{172FB147-5C2E-4A81-B9B3-292C6E3221A9}" srcId="{E09814B8-7D11-4F77-A9D5-3AF4CE7AECE4}" destId="{04EC0DDE-FDC3-40F2-9083-74B7E3B61DBF}" srcOrd="3" destOrd="0" parTransId="{C9A23285-0DB4-41E6-8711-0A8C04F8C9F7}" sibTransId="{2AE2C891-8D14-4641-94AC-8F7D1932A424}"/>
    <dgm:cxn modelId="{7B4ED36F-3914-489E-8B1A-F9549E908BC4}" srcId="{E09814B8-7D11-4F77-A9D5-3AF4CE7AECE4}" destId="{539E6B27-C219-4A4E-868A-CF5B097617E2}" srcOrd="0" destOrd="0" parTransId="{49FED80A-C5BE-498B-A9FF-E73FBB74D7D1}" sibTransId="{4952DCB9-E6A6-465B-AD2A-812FB7B5994A}"/>
    <dgm:cxn modelId="{3F481755-CB12-4F9E-A119-2681372A6B5C}" type="presOf" srcId="{CE2F087B-E1CB-46BB-8D6D-29CD13261C1D}" destId="{566188EC-3ACE-43C5-8400-F78065C1E12A}" srcOrd="0" destOrd="1" presId="urn:microsoft.com/office/officeart/2005/8/layout/vList2"/>
    <dgm:cxn modelId="{3719857A-469F-42AC-B42F-94AA61D4D183}" type="presOf" srcId="{26D27F8A-153E-4F85-91EB-708AC6D4B0A5}" destId="{9315C4A5-8437-40FA-BE84-8512D14F2771}" srcOrd="0" destOrd="0" presId="urn:microsoft.com/office/officeart/2005/8/layout/vList2"/>
    <dgm:cxn modelId="{9A25D27D-D193-4D9D-856E-8DEC20EB2D59}" srcId="{E09814B8-7D11-4F77-A9D5-3AF4CE7AECE4}" destId="{26D27F8A-153E-4F85-91EB-708AC6D4B0A5}" srcOrd="1" destOrd="0" parTransId="{EC8D1698-F9A1-4E5C-B361-8432E9030C9A}" sibTransId="{9DFB211E-53B0-418C-891D-353BF6A9F71B}"/>
    <dgm:cxn modelId="{D3FA4E8A-4CAC-4BE8-BD1E-71051C7CFC69}" srcId="{04EC0DDE-FDC3-40F2-9083-74B7E3B61DBF}" destId="{CE2F087B-E1CB-46BB-8D6D-29CD13261C1D}" srcOrd="1" destOrd="0" parTransId="{AC40C01D-8C8F-4047-A39B-51103328E4B8}" sibTransId="{79E6A4FF-8CF3-4FD6-ACAF-93A7DA8D8F62}"/>
    <dgm:cxn modelId="{4EA4EE9A-3ED0-47B5-8D42-3BCBE996857B}" srcId="{6F7127EB-D677-44B1-8767-E423F9AE0485}" destId="{A4E34057-3BB9-43FC-B6F7-28765F02A353}" srcOrd="0" destOrd="0" parTransId="{64B9B850-5E95-4422-8F51-B9AF200E2DA4}" sibTransId="{17D348AE-574F-4331-A573-E695995EFCCA}"/>
    <dgm:cxn modelId="{925A429B-F35E-4611-AE34-DDB84ACE59BF}" type="presOf" srcId="{E09814B8-7D11-4F77-A9D5-3AF4CE7AECE4}" destId="{C25F9AAF-1B25-408E-8306-821604B14518}" srcOrd="0" destOrd="0" presId="urn:microsoft.com/office/officeart/2005/8/layout/vList2"/>
    <dgm:cxn modelId="{FEB34E9D-3180-41BC-967B-07C232F43160}" type="presOf" srcId="{04EC0DDE-FDC3-40F2-9083-74B7E3B61DBF}" destId="{CDFEA2F0-7437-4949-ACA6-88931D44CF84}" srcOrd="0" destOrd="0" presId="urn:microsoft.com/office/officeart/2005/8/layout/vList2"/>
    <dgm:cxn modelId="{CCE38AA2-9641-4D00-A178-3E863CEA4D69}" srcId="{26D27F8A-153E-4F85-91EB-708AC6D4B0A5}" destId="{FE21A5A2-5A93-4C08-A956-FEF61B6B54F5}" srcOrd="0" destOrd="0" parTransId="{856408D8-2065-4003-9D4F-130DD3628324}" sibTransId="{02157B06-3F7E-4D68-B78D-7A5A90251DCE}"/>
    <dgm:cxn modelId="{88F288BE-D0AF-4540-9CEF-C43CD838D6FA}" type="presOf" srcId="{2A1C8764-84BF-4173-89D2-04173577608A}" destId="{5832EDE7-673E-4CA4-945C-B701BFA8C1A1}" srcOrd="0" destOrd="0" presId="urn:microsoft.com/office/officeart/2005/8/layout/vList2"/>
    <dgm:cxn modelId="{A99EEDCC-D129-44E8-A14D-5A06CC805F85}" srcId="{E09814B8-7D11-4F77-A9D5-3AF4CE7AECE4}" destId="{6F7127EB-D677-44B1-8767-E423F9AE0485}" srcOrd="2" destOrd="0" parTransId="{C7F45372-4999-4D59-97B7-E951011F6477}" sibTransId="{6837FE06-AA76-4729-9EF2-4386213A411C}"/>
    <dgm:cxn modelId="{21EA74FE-45BB-4803-AF57-A3FD1D1BA0E8}" type="presParOf" srcId="{C25F9AAF-1B25-408E-8306-821604B14518}" destId="{07F5A5E4-6D5C-4776-806C-1FD3BA4D6B79}" srcOrd="0" destOrd="0" presId="urn:microsoft.com/office/officeart/2005/8/layout/vList2"/>
    <dgm:cxn modelId="{586747AF-4754-471A-AB09-B858447CC70D}" type="presParOf" srcId="{C25F9AAF-1B25-408E-8306-821604B14518}" destId="{5832EDE7-673E-4CA4-945C-B701BFA8C1A1}" srcOrd="1" destOrd="0" presId="urn:microsoft.com/office/officeart/2005/8/layout/vList2"/>
    <dgm:cxn modelId="{999BFE24-CD07-4732-A57D-B5C29BF8E2D7}" type="presParOf" srcId="{C25F9AAF-1B25-408E-8306-821604B14518}" destId="{9315C4A5-8437-40FA-BE84-8512D14F2771}" srcOrd="2" destOrd="0" presId="urn:microsoft.com/office/officeart/2005/8/layout/vList2"/>
    <dgm:cxn modelId="{30F96557-0144-4D2D-958D-98199D231BC3}" type="presParOf" srcId="{C25F9AAF-1B25-408E-8306-821604B14518}" destId="{E6839068-3AC2-4EA0-8563-ED61B6BB8273}" srcOrd="3" destOrd="0" presId="urn:microsoft.com/office/officeart/2005/8/layout/vList2"/>
    <dgm:cxn modelId="{E0E73F1E-882E-4F88-B413-D481E33C621F}" type="presParOf" srcId="{C25F9AAF-1B25-408E-8306-821604B14518}" destId="{36B0D44B-7892-4F40-8E3A-CE2AD7039554}" srcOrd="4" destOrd="0" presId="urn:microsoft.com/office/officeart/2005/8/layout/vList2"/>
    <dgm:cxn modelId="{2FFDD844-5E72-41F3-859A-321F9FCCE6F3}" type="presParOf" srcId="{C25F9AAF-1B25-408E-8306-821604B14518}" destId="{2857B110-574A-40DA-939E-90258B0E9E8A}" srcOrd="5" destOrd="0" presId="urn:microsoft.com/office/officeart/2005/8/layout/vList2"/>
    <dgm:cxn modelId="{8FA14C90-51A7-4936-903D-4FC53A5D9ABD}" type="presParOf" srcId="{C25F9AAF-1B25-408E-8306-821604B14518}" destId="{CDFEA2F0-7437-4949-ACA6-88931D44CF84}" srcOrd="6" destOrd="0" presId="urn:microsoft.com/office/officeart/2005/8/layout/vList2"/>
    <dgm:cxn modelId="{1E10E265-87F1-4C18-97AB-59B0B2C805B7}" type="presParOf" srcId="{C25F9AAF-1B25-408E-8306-821604B14518}" destId="{566188EC-3ACE-43C5-8400-F78065C1E12A}"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5956AB-0E06-4CF1-9FC7-984EA43DDAF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3C58E05-03A5-4289-96A7-9E411A9F5B7F}">
      <dgm:prSet>
        <dgm:style>
          <a:lnRef idx="1">
            <a:schemeClr val="accent5"/>
          </a:lnRef>
          <a:fillRef idx="2">
            <a:schemeClr val="accent5"/>
          </a:fillRef>
          <a:effectRef idx="1">
            <a:schemeClr val="accent5"/>
          </a:effectRef>
          <a:fontRef idx="minor">
            <a:schemeClr val="dk1"/>
          </a:fontRef>
        </dgm:style>
      </dgm:prSet>
      <dgm:spPr/>
      <dgm:t>
        <a:bodyPr/>
        <a:lstStyle/>
        <a:p>
          <a:r>
            <a:rPr lang="en-US" b="1" dirty="0">
              <a:solidFill>
                <a:srgbClr val="FF0000"/>
              </a:solidFill>
            </a:rPr>
            <a:t>Dashboard Dinamis:</a:t>
          </a:r>
          <a:endParaRPr lang="en-US" dirty="0">
            <a:solidFill>
              <a:srgbClr val="FF0000"/>
            </a:solidFill>
          </a:endParaRPr>
        </a:p>
      </dgm:t>
    </dgm:pt>
    <dgm:pt modelId="{4772057B-CAE5-4681-9D4D-8497A99D9350}" type="parTrans" cxnId="{06E31138-C26D-467A-BAA7-1653AAE2FAC3}">
      <dgm:prSet/>
      <dgm:spPr/>
      <dgm:t>
        <a:bodyPr/>
        <a:lstStyle/>
        <a:p>
          <a:endParaRPr lang="en-US"/>
        </a:p>
      </dgm:t>
    </dgm:pt>
    <dgm:pt modelId="{481D5BF0-00BF-4881-A23A-82FD8AEEA7B1}" type="sibTrans" cxnId="{06E31138-C26D-467A-BAA7-1653AAE2FAC3}">
      <dgm:prSet/>
      <dgm:spPr/>
      <dgm:t>
        <a:bodyPr/>
        <a:lstStyle/>
        <a:p>
          <a:endParaRPr lang="en-US"/>
        </a:p>
      </dgm:t>
    </dgm:pt>
    <dgm:pt modelId="{54561B19-070F-47F8-A109-2C85E18E30E8}">
      <dgm:prSet custT="1"/>
      <dgm:spPr/>
      <dgm:t>
        <a:bodyPr/>
        <a:lstStyle/>
        <a:p>
          <a:pPr algn="just"/>
          <a:r>
            <a:rPr lang="en-US" sz="2400" dirty="0"/>
            <a:t>Basis data menyediakan data mentah, sementara Gen AI menganalisis dan memvisualisasikan data dalam bentuk yang mudah dimengerti.</a:t>
          </a:r>
        </a:p>
      </dgm:t>
    </dgm:pt>
    <dgm:pt modelId="{218ECABB-261C-4AC8-8CCB-B0D9C35F3F68}" type="parTrans" cxnId="{34ECD929-D7FC-4164-BBBD-F811EF4EA39D}">
      <dgm:prSet/>
      <dgm:spPr/>
      <dgm:t>
        <a:bodyPr/>
        <a:lstStyle/>
        <a:p>
          <a:endParaRPr lang="en-US"/>
        </a:p>
      </dgm:t>
    </dgm:pt>
    <dgm:pt modelId="{22E9A93A-987C-452B-8FE0-832B15FE700E}" type="sibTrans" cxnId="{34ECD929-D7FC-4164-BBBD-F811EF4EA39D}">
      <dgm:prSet/>
      <dgm:spPr/>
      <dgm:t>
        <a:bodyPr/>
        <a:lstStyle/>
        <a:p>
          <a:endParaRPr lang="en-US"/>
        </a:p>
      </dgm:t>
    </dgm:pt>
    <dgm:pt modelId="{BA02A408-5035-4131-92E0-9AA48BF228A4}">
      <dgm:prSet>
        <dgm:style>
          <a:lnRef idx="1">
            <a:schemeClr val="accent6"/>
          </a:lnRef>
          <a:fillRef idx="2">
            <a:schemeClr val="accent6"/>
          </a:fillRef>
          <a:effectRef idx="1">
            <a:schemeClr val="accent6"/>
          </a:effectRef>
          <a:fontRef idx="minor">
            <a:schemeClr val="dk1"/>
          </a:fontRef>
        </dgm:style>
      </dgm:prSet>
      <dgm:spPr/>
      <dgm:t>
        <a:bodyPr/>
        <a:lstStyle/>
        <a:p>
          <a:r>
            <a:rPr lang="en-US" b="1" dirty="0">
              <a:solidFill>
                <a:srgbClr val="FF0000"/>
              </a:solidFill>
            </a:rPr>
            <a:t>Insight dan Rekomendasi:</a:t>
          </a:r>
          <a:endParaRPr lang="en-US" dirty="0">
            <a:solidFill>
              <a:srgbClr val="FF0000"/>
            </a:solidFill>
          </a:endParaRPr>
        </a:p>
      </dgm:t>
    </dgm:pt>
    <dgm:pt modelId="{A9F6BF0A-08E1-4E16-9A91-E30BC4746969}" type="parTrans" cxnId="{43878A62-E307-4781-9244-9D5A5DC89E05}">
      <dgm:prSet/>
      <dgm:spPr/>
      <dgm:t>
        <a:bodyPr/>
        <a:lstStyle/>
        <a:p>
          <a:endParaRPr lang="en-US"/>
        </a:p>
      </dgm:t>
    </dgm:pt>
    <dgm:pt modelId="{7DBB295B-F39F-4815-8D6A-8BEF62D9A7D9}" type="sibTrans" cxnId="{43878A62-E307-4781-9244-9D5A5DC89E05}">
      <dgm:prSet/>
      <dgm:spPr/>
      <dgm:t>
        <a:bodyPr/>
        <a:lstStyle/>
        <a:p>
          <a:endParaRPr lang="en-US"/>
        </a:p>
      </dgm:t>
    </dgm:pt>
    <dgm:pt modelId="{D62ECED0-D7A3-466E-85A7-D0750E7071CC}">
      <dgm:prSet custT="1"/>
      <dgm:spPr/>
      <dgm:t>
        <a:bodyPr/>
        <a:lstStyle/>
        <a:p>
          <a:pPr algn="just"/>
          <a:r>
            <a:rPr lang="en-US" sz="2400" dirty="0"/>
            <a:t>Gen AI memberikan rekomendasi otomatis untuk meningkatkan efektivitas program berdasarkan data analitik.</a:t>
          </a:r>
        </a:p>
      </dgm:t>
    </dgm:pt>
    <dgm:pt modelId="{8C4C281D-E152-4364-904B-AE26C7D232BF}" type="parTrans" cxnId="{C12C062E-2278-41C0-8C1A-507FB1108123}">
      <dgm:prSet/>
      <dgm:spPr/>
      <dgm:t>
        <a:bodyPr/>
        <a:lstStyle/>
        <a:p>
          <a:endParaRPr lang="en-US"/>
        </a:p>
      </dgm:t>
    </dgm:pt>
    <dgm:pt modelId="{DFF1E4E1-2481-4EA8-8C25-F5010DFB6BA5}" type="sibTrans" cxnId="{C12C062E-2278-41C0-8C1A-507FB1108123}">
      <dgm:prSet/>
      <dgm:spPr/>
      <dgm:t>
        <a:bodyPr/>
        <a:lstStyle/>
        <a:p>
          <a:endParaRPr lang="en-US"/>
        </a:p>
      </dgm:t>
    </dgm:pt>
    <dgm:pt modelId="{11CE98BF-B3BB-4222-A252-1F84BD77B3AA}">
      <dgm:prSet>
        <dgm:style>
          <a:lnRef idx="1">
            <a:schemeClr val="accent4"/>
          </a:lnRef>
          <a:fillRef idx="2">
            <a:schemeClr val="accent4"/>
          </a:fillRef>
          <a:effectRef idx="1">
            <a:schemeClr val="accent4"/>
          </a:effectRef>
          <a:fontRef idx="minor">
            <a:schemeClr val="dk1"/>
          </a:fontRef>
        </dgm:style>
      </dgm:prSet>
      <dgm:spPr/>
      <dgm:t>
        <a:bodyPr/>
        <a:lstStyle/>
        <a:p>
          <a:r>
            <a:rPr lang="en-US" b="1" dirty="0">
              <a:solidFill>
                <a:srgbClr val="FF0000"/>
              </a:solidFill>
            </a:rPr>
            <a:t>Simulasi dan Perencanaan:</a:t>
          </a:r>
          <a:endParaRPr lang="en-US" dirty="0">
            <a:solidFill>
              <a:srgbClr val="FF0000"/>
            </a:solidFill>
          </a:endParaRPr>
        </a:p>
      </dgm:t>
    </dgm:pt>
    <dgm:pt modelId="{155C545D-A7FB-49B4-96E2-77116DDFA9E9}" type="parTrans" cxnId="{DDEEB22B-5A31-481B-B724-124DF351681F}">
      <dgm:prSet/>
      <dgm:spPr/>
      <dgm:t>
        <a:bodyPr/>
        <a:lstStyle/>
        <a:p>
          <a:endParaRPr lang="en-US"/>
        </a:p>
      </dgm:t>
    </dgm:pt>
    <dgm:pt modelId="{C6E8494E-ACEE-459D-BB91-965F0CC44F24}" type="sibTrans" cxnId="{DDEEB22B-5A31-481B-B724-124DF351681F}">
      <dgm:prSet/>
      <dgm:spPr/>
      <dgm:t>
        <a:bodyPr/>
        <a:lstStyle/>
        <a:p>
          <a:endParaRPr lang="en-US"/>
        </a:p>
      </dgm:t>
    </dgm:pt>
    <dgm:pt modelId="{C3D669F9-F7B9-4781-A3F3-4680035EA746}">
      <dgm:prSet custT="1"/>
      <dgm:spPr/>
      <dgm:t>
        <a:bodyPr/>
        <a:lstStyle/>
        <a:p>
          <a:pPr algn="just"/>
          <a:r>
            <a:rPr lang="en-US" sz="2400" dirty="0"/>
            <a:t>Gen AI membuat simulasi berbasis data untuk mengevaluasi berbagai skenario implementasi program di wilayah binaan.</a:t>
          </a:r>
        </a:p>
      </dgm:t>
    </dgm:pt>
    <dgm:pt modelId="{BF933205-5093-4512-8E68-E80FE8C20AFA}" type="parTrans" cxnId="{41EAC45D-3C7D-4119-8FA3-9CDE466BBAFC}">
      <dgm:prSet/>
      <dgm:spPr/>
      <dgm:t>
        <a:bodyPr/>
        <a:lstStyle/>
        <a:p>
          <a:endParaRPr lang="en-US"/>
        </a:p>
      </dgm:t>
    </dgm:pt>
    <dgm:pt modelId="{59E1247C-E196-4A1A-819F-1BA475D63713}" type="sibTrans" cxnId="{41EAC45D-3C7D-4119-8FA3-9CDE466BBAFC}">
      <dgm:prSet/>
      <dgm:spPr/>
      <dgm:t>
        <a:bodyPr/>
        <a:lstStyle/>
        <a:p>
          <a:endParaRPr lang="en-US"/>
        </a:p>
      </dgm:t>
    </dgm:pt>
    <dgm:pt modelId="{B30D35CA-B1EE-4724-B806-9E6C52E85DA7}">
      <dgm:prSet custT="1">
        <dgm:style>
          <a:lnRef idx="1">
            <a:schemeClr val="accent3"/>
          </a:lnRef>
          <a:fillRef idx="2">
            <a:schemeClr val="accent3"/>
          </a:fillRef>
          <a:effectRef idx="1">
            <a:schemeClr val="accent3"/>
          </a:effectRef>
          <a:fontRef idx="minor">
            <a:schemeClr val="dk1"/>
          </a:fontRef>
        </dgm:style>
      </dgm:prSet>
      <dgm:spPr/>
      <dgm:t>
        <a:bodyPr/>
        <a:lstStyle/>
        <a:p>
          <a:r>
            <a:rPr lang="en-US" sz="2400" b="1" dirty="0">
              <a:solidFill>
                <a:srgbClr val="FF0000"/>
              </a:solidFill>
            </a:rPr>
            <a:t>Manfaat:</a:t>
          </a:r>
          <a:endParaRPr lang="en-US" sz="2400" dirty="0">
            <a:solidFill>
              <a:srgbClr val="FF0000"/>
            </a:solidFill>
          </a:endParaRPr>
        </a:p>
      </dgm:t>
    </dgm:pt>
    <dgm:pt modelId="{A6D71013-1050-4175-A2B0-049801CD7FE9}" type="parTrans" cxnId="{64896D31-6B64-424A-9A16-929997530BD8}">
      <dgm:prSet/>
      <dgm:spPr/>
      <dgm:t>
        <a:bodyPr/>
        <a:lstStyle/>
        <a:p>
          <a:endParaRPr lang="en-US"/>
        </a:p>
      </dgm:t>
    </dgm:pt>
    <dgm:pt modelId="{B5492A8E-7337-448C-8559-34AA45E2A358}" type="sibTrans" cxnId="{64896D31-6B64-424A-9A16-929997530BD8}">
      <dgm:prSet/>
      <dgm:spPr/>
      <dgm:t>
        <a:bodyPr/>
        <a:lstStyle/>
        <a:p>
          <a:endParaRPr lang="en-US"/>
        </a:p>
      </dgm:t>
    </dgm:pt>
    <dgm:pt modelId="{0189C11D-9865-4B33-9219-75FE7B50FB0E}">
      <dgm:prSet/>
      <dgm:spPr/>
      <dgm:t>
        <a:bodyPr/>
        <a:lstStyle/>
        <a:p>
          <a:pPr algn="just"/>
          <a:r>
            <a:rPr lang="en-US" dirty="0"/>
            <a:t>Memberikan rekomendasi berbasis data untuk pengambilan keputusan strategis.</a:t>
          </a:r>
        </a:p>
      </dgm:t>
    </dgm:pt>
    <dgm:pt modelId="{CA858A12-3AC8-4AAF-9E5C-C5FF50CD24DB}" type="parTrans" cxnId="{D83EB5D9-A668-4D3A-9D01-8C57B93E0550}">
      <dgm:prSet/>
      <dgm:spPr/>
      <dgm:t>
        <a:bodyPr/>
        <a:lstStyle/>
        <a:p>
          <a:endParaRPr lang="en-US"/>
        </a:p>
      </dgm:t>
    </dgm:pt>
    <dgm:pt modelId="{BD58E07A-6B79-4D1F-9827-9DB7ECDE9BFA}" type="sibTrans" cxnId="{D83EB5D9-A668-4D3A-9D01-8C57B93E0550}">
      <dgm:prSet/>
      <dgm:spPr/>
      <dgm:t>
        <a:bodyPr/>
        <a:lstStyle/>
        <a:p>
          <a:endParaRPr lang="en-US"/>
        </a:p>
      </dgm:t>
    </dgm:pt>
    <dgm:pt modelId="{CB460B05-7707-4CD2-883A-4436CE15E9C8}">
      <dgm:prSet/>
      <dgm:spPr/>
      <dgm:t>
        <a:bodyPr/>
        <a:lstStyle/>
        <a:p>
          <a:pPr algn="just"/>
          <a:r>
            <a:rPr lang="en-US" dirty="0"/>
            <a:t>Meningkatkan transparansi dalam pelaporan dan pelaksanaan program.</a:t>
          </a:r>
        </a:p>
      </dgm:t>
    </dgm:pt>
    <dgm:pt modelId="{6B0C7004-573B-49B7-A972-C33C5CAF23D2}" type="parTrans" cxnId="{3632C12A-4E89-4380-8DF1-F9CBF91069DE}">
      <dgm:prSet/>
      <dgm:spPr/>
      <dgm:t>
        <a:bodyPr/>
        <a:lstStyle/>
        <a:p>
          <a:endParaRPr lang="en-US"/>
        </a:p>
      </dgm:t>
    </dgm:pt>
    <dgm:pt modelId="{CCF5B04E-7C2D-4F01-9CA5-6A10D3620D96}" type="sibTrans" cxnId="{3632C12A-4E89-4380-8DF1-F9CBF91069DE}">
      <dgm:prSet/>
      <dgm:spPr/>
      <dgm:t>
        <a:bodyPr/>
        <a:lstStyle/>
        <a:p>
          <a:endParaRPr lang="en-US"/>
        </a:p>
      </dgm:t>
    </dgm:pt>
    <dgm:pt modelId="{02BD2621-EA66-4693-9E22-A75B0C9A9386}" type="pres">
      <dgm:prSet presAssocID="{825956AB-0E06-4CF1-9FC7-984EA43DDAF2}" presName="vert0" presStyleCnt="0">
        <dgm:presLayoutVars>
          <dgm:dir/>
          <dgm:animOne val="branch"/>
          <dgm:animLvl val="lvl"/>
        </dgm:presLayoutVars>
      </dgm:prSet>
      <dgm:spPr/>
    </dgm:pt>
    <dgm:pt modelId="{C44FAE22-7671-4D18-9A53-77476B4B7A1B}" type="pres">
      <dgm:prSet presAssocID="{E3C58E05-03A5-4289-96A7-9E411A9F5B7F}" presName="thickLine" presStyleLbl="alignNode1" presStyleIdx="0" presStyleCnt="4"/>
      <dgm:spPr/>
    </dgm:pt>
    <dgm:pt modelId="{A0D49FC4-5F1F-4862-A458-88CAF1AB6212}" type="pres">
      <dgm:prSet presAssocID="{E3C58E05-03A5-4289-96A7-9E411A9F5B7F}" presName="horz1" presStyleCnt="0"/>
      <dgm:spPr/>
    </dgm:pt>
    <dgm:pt modelId="{DC33F1B5-F274-4886-A3C7-3FCB47A2EE4A}" type="pres">
      <dgm:prSet presAssocID="{E3C58E05-03A5-4289-96A7-9E411A9F5B7F}" presName="tx1" presStyleLbl="revTx" presStyleIdx="0" presStyleCnt="9"/>
      <dgm:spPr/>
    </dgm:pt>
    <dgm:pt modelId="{DF0552F6-626B-4F48-9444-BAE22A4E94A3}" type="pres">
      <dgm:prSet presAssocID="{E3C58E05-03A5-4289-96A7-9E411A9F5B7F}" presName="vert1" presStyleCnt="0"/>
      <dgm:spPr/>
    </dgm:pt>
    <dgm:pt modelId="{E15A83D7-24EE-4D68-BA25-FCF3AF41259A}" type="pres">
      <dgm:prSet presAssocID="{54561B19-070F-47F8-A109-2C85E18E30E8}" presName="vertSpace2a" presStyleCnt="0"/>
      <dgm:spPr/>
    </dgm:pt>
    <dgm:pt modelId="{99ECC428-82DC-4192-BCBD-845821376080}" type="pres">
      <dgm:prSet presAssocID="{54561B19-070F-47F8-A109-2C85E18E30E8}" presName="horz2" presStyleCnt="0"/>
      <dgm:spPr/>
    </dgm:pt>
    <dgm:pt modelId="{0C23A13B-C1BE-4694-B538-F3127F3470E3}" type="pres">
      <dgm:prSet presAssocID="{54561B19-070F-47F8-A109-2C85E18E30E8}" presName="horzSpace2" presStyleCnt="0"/>
      <dgm:spPr/>
    </dgm:pt>
    <dgm:pt modelId="{6758EF67-B4F2-4B81-A900-CFD5F144A3DA}" type="pres">
      <dgm:prSet presAssocID="{54561B19-070F-47F8-A109-2C85E18E30E8}" presName="tx2" presStyleLbl="revTx" presStyleIdx="1" presStyleCnt="9"/>
      <dgm:spPr/>
    </dgm:pt>
    <dgm:pt modelId="{BA83C066-BC3C-476D-AE83-84D3FDBB6FB2}" type="pres">
      <dgm:prSet presAssocID="{54561B19-070F-47F8-A109-2C85E18E30E8}" presName="vert2" presStyleCnt="0"/>
      <dgm:spPr/>
    </dgm:pt>
    <dgm:pt modelId="{E99B99FE-3062-4AE4-B4AA-440F526438A3}" type="pres">
      <dgm:prSet presAssocID="{54561B19-070F-47F8-A109-2C85E18E30E8}" presName="thinLine2b" presStyleLbl="callout" presStyleIdx="0" presStyleCnt="5"/>
      <dgm:spPr/>
    </dgm:pt>
    <dgm:pt modelId="{49D3A5A5-7C52-4EE6-AEA8-4B374786EB08}" type="pres">
      <dgm:prSet presAssocID="{54561B19-070F-47F8-A109-2C85E18E30E8}" presName="vertSpace2b" presStyleCnt="0"/>
      <dgm:spPr/>
    </dgm:pt>
    <dgm:pt modelId="{4AAD188E-1883-443D-AC4C-81B18A497167}" type="pres">
      <dgm:prSet presAssocID="{BA02A408-5035-4131-92E0-9AA48BF228A4}" presName="thickLine" presStyleLbl="alignNode1" presStyleIdx="1" presStyleCnt="4"/>
      <dgm:spPr/>
    </dgm:pt>
    <dgm:pt modelId="{05892642-B35C-45FE-8A85-5F8E2E10C297}" type="pres">
      <dgm:prSet presAssocID="{BA02A408-5035-4131-92E0-9AA48BF228A4}" presName="horz1" presStyleCnt="0"/>
      <dgm:spPr/>
    </dgm:pt>
    <dgm:pt modelId="{3C19035E-F3B2-4A73-A875-29B10582B17E}" type="pres">
      <dgm:prSet presAssocID="{BA02A408-5035-4131-92E0-9AA48BF228A4}" presName="tx1" presStyleLbl="revTx" presStyleIdx="2" presStyleCnt="9"/>
      <dgm:spPr/>
    </dgm:pt>
    <dgm:pt modelId="{84A6E44D-468D-4FE4-BF2A-58F8D0940961}" type="pres">
      <dgm:prSet presAssocID="{BA02A408-5035-4131-92E0-9AA48BF228A4}" presName="vert1" presStyleCnt="0"/>
      <dgm:spPr/>
    </dgm:pt>
    <dgm:pt modelId="{95C4C79D-941F-48D4-9E4E-86875E33E633}" type="pres">
      <dgm:prSet presAssocID="{D62ECED0-D7A3-466E-85A7-D0750E7071CC}" presName="vertSpace2a" presStyleCnt="0"/>
      <dgm:spPr/>
    </dgm:pt>
    <dgm:pt modelId="{91B0FC86-78C0-4D29-9797-580A88F59062}" type="pres">
      <dgm:prSet presAssocID="{D62ECED0-D7A3-466E-85A7-D0750E7071CC}" presName="horz2" presStyleCnt="0"/>
      <dgm:spPr/>
    </dgm:pt>
    <dgm:pt modelId="{365EC02E-08F8-423C-BF16-50A4C2053D10}" type="pres">
      <dgm:prSet presAssocID="{D62ECED0-D7A3-466E-85A7-D0750E7071CC}" presName="horzSpace2" presStyleCnt="0"/>
      <dgm:spPr/>
    </dgm:pt>
    <dgm:pt modelId="{3C6D010E-99B6-4C22-8ED1-2DA6832682BC}" type="pres">
      <dgm:prSet presAssocID="{D62ECED0-D7A3-466E-85A7-D0750E7071CC}" presName="tx2" presStyleLbl="revTx" presStyleIdx="3" presStyleCnt="9"/>
      <dgm:spPr/>
    </dgm:pt>
    <dgm:pt modelId="{0C627EEF-C473-4FF9-AE00-8A941BD28CEE}" type="pres">
      <dgm:prSet presAssocID="{D62ECED0-D7A3-466E-85A7-D0750E7071CC}" presName="vert2" presStyleCnt="0"/>
      <dgm:spPr/>
    </dgm:pt>
    <dgm:pt modelId="{7DD90CC4-AFB7-49CA-905B-84311FAE0042}" type="pres">
      <dgm:prSet presAssocID="{D62ECED0-D7A3-466E-85A7-D0750E7071CC}" presName="thinLine2b" presStyleLbl="callout" presStyleIdx="1" presStyleCnt="5"/>
      <dgm:spPr/>
    </dgm:pt>
    <dgm:pt modelId="{A782DB0E-8861-4CFA-ABAA-ED8DA85BFB82}" type="pres">
      <dgm:prSet presAssocID="{D62ECED0-D7A3-466E-85A7-D0750E7071CC}" presName="vertSpace2b" presStyleCnt="0"/>
      <dgm:spPr/>
    </dgm:pt>
    <dgm:pt modelId="{FD445F38-9E1E-4423-AA15-F21A80840147}" type="pres">
      <dgm:prSet presAssocID="{11CE98BF-B3BB-4222-A252-1F84BD77B3AA}" presName="thickLine" presStyleLbl="alignNode1" presStyleIdx="2" presStyleCnt="4"/>
      <dgm:spPr/>
    </dgm:pt>
    <dgm:pt modelId="{5DB011EF-ACF6-4EDC-B344-1C261AF4F93D}" type="pres">
      <dgm:prSet presAssocID="{11CE98BF-B3BB-4222-A252-1F84BD77B3AA}" presName="horz1" presStyleCnt="0"/>
      <dgm:spPr/>
    </dgm:pt>
    <dgm:pt modelId="{4B482F89-5F84-48A0-8762-03374013D3BA}" type="pres">
      <dgm:prSet presAssocID="{11CE98BF-B3BB-4222-A252-1F84BD77B3AA}" presName="tx1" presStyleLbl="revTx" presStyleIdx="4" presStyleCnt="9"/>
      <dgm:spPr/>
    </dgm:pt>
    <dgm:pt modelId="{D26BC4F7-1A3E-453E-975A-F966FA437432}" type="pres">
      <dgm:prSet presAssocID="{11CE98BF-B3BB-4222-A252-1F84BD77B3AA}" presName="vert1" presStyleCnt="0"/>
      <dgm:spPr/>
    </dgm:pt>
    <dgm:pt modelId="{EFEFFAC1-387F-424B-BD28-9E6FDBD0E595}" type="pres">
      <dgm:prSet presAssocID="{C3D669F9-F7B9-4781-A3F3-4680035EA746}" presName="vertSpace2a" presStyleCnt="0"/>
      <dgm:spPr/>
    </dgm:pt>
    <dgm:pt modelId="{A3BBA38D-57AF-48EC-AA58-BC1BC7FFBA95}" type="pres">
      <dgm:prSet presAssocID="{C3D669F9-F7B9-4781-A3F3-4680035EA746}" presName="horz2" presStyleCnt="0"/>
      <dgm:spPr/>
    </dgm:pt>
    <dgm:pt modelId="{281F6D66-C3A8-4DAE-9689-E8D3ABBCF39C}" type="pres">
      <dgm:prSet presAssocID="{C3D669F9-F7B9-4781-A3F3-4680035EA746}" presName="horzSpace2" presStyleCnt="0"/>
      <dgm:spPr/>
    </dgm:pt>
    <dgm:pt modelId="{E4C48FA3-B599-4CFB-B69D-EFCFA209E9CC}" type="pres">
      <dgm:prSet presAssocID="{C3D669F9-F7B9-4781-A3F3-4680035EA746}" presName="tx2" presStyleLbl="revTx" presStyleIdx="5" presStyleCnt="9"/>
      <dgm:spPr/>
    </dgm:pt>
    <dgm:pt modelId="{988788CA-2567-45C0-88A1-6399CDCBB1CA}" type="pres">
      <dgm:prSet presAssocID="{C3D669F9-F7B9-4781-A3F3-4680035EA746}" presName="vert2" presStyleCnt="0"/>
      <dgm:spPr/>
    </dgm:pt>
    <dgm:pt modelId="{8970D3D1-D953-44A7-9565-F863A9FCC4A9}" type="pres">
      <dgm:prSet presAssocID="{C3D669F9-F7B9-4781-A3F3-4680035EA746}" presName="thinLine2b" presStyleLbl="callout" presStyleIdx="2" presStyleCnt="5"/>
      <dgm:spPr/>
    </dgm:pt>
    <dgm:pt modelId="{577F74AE-50C8-423B-8C39-848E61C0475E}" type="pres">
      <dgm:prSet presAssocID="{C3D669F9-F7B9-4781-A3F3-4680035EA746}" presName="vertSpace2b" presStyleCnt="0"/>
      <dgm:spPr/>
    </dgm:pt>
    <dgm:pt modelId="{7FB0CE34-0AF7-416B-9962-63BD3F624BB3}" type="pres">
      <dgm:prSet presAssocID="{B30D35CA-B1EE-4724-B806-9E6C52E85DA7}" presName="thickLine" presStyleLbl="alignNode1" presStyleIdx="3" presStyleCnt="4"/>
      <dgm:spPr/>
    </dgm:pt>
    <dgm:pt modelId="{D56E4E32-8DDD-4581-A907-2460FDAC246D}" type="pres">
      <dgm:prSet presAssocID="{B30D35CA-B1EE-4724-B806-9E6C52E85DA7}" presName="horz1" presStyleCnt="0"/>
      <dgm:spPr/>
    </dgm:pt>
    <dgm:pt modelId="{99B219E5-1CF2-41BE-8733-04D00EEC5524}" type="pres">
      <dgm:prSet presAssocID="{B30D35CA-B1EE-4724-B806-9E6C52E85DA7}" presName="tx1" presStyleLbl="revTx" presStyleIdx="6" presStyleCnt="9"/>
      <dgm:spPr/>
    </dgm:pt>
    <dgm:pt modelId="{DE767D15-C285-45BF-A889-2D5EF25B88A8}" type="pres">
      <dgm:prSet presAssocID="{B30D35CA-B1EE-4724-B806-9E6C52E85DA7}" presName="vert1" presStyleCnt="0"/>
      <dgm:spPr/>
    </dgm:pt>
    <dgm:pt modelId="{F75E7BDB-0D50-4A1B-AB11-7BB547AE0864}" type="pres">
      <dgm:prSet presAssocID="{0189C11D-9865-4B33-9219-75FE7B50FB0E}" presName="vertSpace2a" presStyleCnt="0"/>
      <dgm:spPr/>
    </dgm:pt>
    <dgm:pt modelId="{AD151840-B28F-4ECD-9C1D-85A2C9C0A667}" type="pres">
      <dgm:prSet presAssocID="{0189C11D-9865-4B33-9219-75FE7B50FB0E}" presName="horz2" presStyleCnt="0"/>
      <dgm:spPr/>
    </dgm:pt>
    <dgm:pt modelId="{DD5308FE-DCC0-4973-A2DE-1C75E6641F24}" type="pres">
      <dgm:prSet presAssocID="{0189C11D-9865-4B33-9219-75FE7B50FB0E}" presName="horzSpace2" presStyleCnt="0"/>
      <dgm:spPr/>
    </dgm:pt>
    <dgm:pt modelId="{8C711470-A2F6-49B3-B2B5-3F19D650D129}" type="pres">
      <dgm:prSet presAssocID="{0189C11D-9865-4B33-9219-75FE7B50FB0E}" presName="tx2" presStyleLbl="revTx" presStyleIdx="7" presStyleCnt="9"/>
      <dgm:spPr/>
    </dgm:pt>
    <dgm:pt modelId="{1B2BF567-52D2-4F8F-A41F-A14EC016D0F9}" type="pres">
      <dgm:prSet presAssocID="{0189C11D-9865-4B33-9219-75FE7B50FB0E}" presName="vert2" presStyleCnt="0"/>
      <dgm:spPr/>
    </dgm:pt>
    <dgm:pt modelId="{11AAD06C-5625-4F73-9075-973C6EC122A6}" type="pres">
      <dgm:prSet presAssocID="{0189C11D-9865-4B33-9219-75FE7B50FB0E}" presName="thinLine2b" presStyleLbl="callout" presStyleIdx="3" presStyleCnt="5"/>
      <dgm:spPr/>
    </dgm:pt>
    <dgm:pt modelId="{294B2637-2E5F-4596-8F46-D4C0D624BA73}" type="pres">
      <dgm:prSet presAssocID="{0189C11D-9865-4B33-9219-75FE7B50FB0E}" presName="vertSpace2b" presStyleCnt="0"/>
      <dgm:spPr/>
    </dgm:pt>
    <dgm:pt modelId="{367612E0-D949-40EA-8F0D-DD761C679032}" type="pres">
      <dgm:prSet presAssocID="{CB460B05-7707-4CD2-883A-4436CE15E9C8}" presName="horz2" presStyleCnt="0"/>
      <dgm:spPr/>
    </dgm:pt>
    <dgm:pt modelId="{F6893556-0E00-4CFB-ABC0-10EB1BB167FB}" type="pres">
      <dgm:prSet presAssocID="{CB460B05-7707-4CD2-883A-4436CE15E9C8}" presName="horzSpace2" presStyleCnt="0"/>
      <dgm:spPr/>
    </dgm:pt>
    <dgm:pt modelId="{C3893B2D-95D7-4E19-839C-B71FC7DF13CD}" type="pres">
      <dgm:prSet presAssocID="{CB460B05-7707-4CD2-883A-4436CE15E9C8}" presName="tx2" presStyleLbl="revTx" presStyleIdx="8" presStyleCnt="9"/>
      <dgm:spPr/>
    </dgm:pt>
    <dgm:pt modelId="{310A337E-7C48-4988-9E11-4C3C21FB08A9}" type="pres">
      <dgm:prSet presAssocID="{CB460B05-7707-4CD2-883A-4436CE15E9C8}" presName="vert2" presStyleCnt="0"/>
      <dgm:spPr/>
    </dgm:pt>
    <dgm:pt modelId="{25D02791-7BCD-4F4C-80A4-BA6F36165F51}" type="pres">
      <dgm:prSet presAssocID="{CB460B05-7707-4CD2-883A-4436CE15E9C8}" presName="thinLine2b" presStyleLbl="callout" presStyleIdx="4" presStyleCnt="5"/>
      <dgm:spPr/>
    </dgm:pt>
    <dgm:pt modelId="{EDCFD5BC-4A21-4F8B-9057-9513422BA426}" type="pres">
      <dgm:prSet presAssocID="{CB460B05-7707-4CD2-883A-4436CE15E9C8}" presName="vertSpace2b" presStyleCnt="0"/>
      <dgm:spPr/>
    </dgm:pt>
  </dgm:ptLst>
  <dgm:cxnLst>
    <dgm:cxn modelId="{EB4E7A0D-3436-4885-9C69-B6FEF1438BC2}" type="presOf" srcId="{E3C58E05-03A5-4289-96A7-9E411A9F5B7F}" destId="{DC33F1B5-F274-4886-A3C7-3FCB47A2EE4A}" srcOrd="0" destOrd="0" presId="urn:microsoft.com/office/officeart/2008/layout/LinedList"/>
    <dgm:cxn modelId="{34ECD929-D7FC-4164-BBBD-F811EF4EA39D}" srcId="{E3C58E05-03A5-4289-96A7-9E411A9F5B7F}" destId="{54561B19-070F-47F8-A109-2C85E18E30E8}" srcOrd="0" destOrd="0" parTransId="{218ECABB-261C-4AC8-8CCB-B0D9C35F3F68}" sibTransId="{22E9A93A-987C-452B-8FE0-832B15FE700E}"/>
    <dgm:cxn modelId="{3632C12A-4E89-4380-8DF1-F9CBF91069DE}" srcId="{B30D35CA-B1EE-4724-B806-9E6C52E85DA7}" destId="{CB460B05-7707-4CD2-883A-4436CE15E9C8}" srcOrd="1" destOrd="0" parTransId="{6B0C7004-573B-49B7-A972-C33C5CAF23D2}" sibTransId="{CCF5B04E-7C2D-4F01-9CA5-6A10D3620D96}"/>
    <dgm:cxn modelId="{DDEEB22B-5A31-481B-B724-124DF351681F}" srcId="{825956AB-0E06-4CF1-9FC7-984EA43DDAF2}" destId="{11CE98BF-B3BB-4222-A252-1F84BD77B3AA}" srcOrd="2" destOrd="0" parTransId="{155C545D-A7FB-49B4-96E2-77116DDFA9E9}" sibTransId="{C6E8494E-ACEE-459D-BB91-965F0CC44F24}"/>
    <dgm:cxn modelId="{C12C062E-2278-41C0-8C1A-507FB1108123}" srcId="{BA02A408-5035-4131-92E0-9AA48BF228A4}" destId="{D62ECED0-D7A3-466E-85A7-D0750E7071CC}" srcOrd="0" destOrd="0" parTransId="{8C4C281D-E152-4364-904B-AE26C7D232BF}" sibTransId="{DFF1E4E1-2481-4EA8-8C25-F5010DFB6BA5}"/>
    <dgm:cxn modelId="{28E74030-0A42-49DB-8B6B-FA7050358CC5}" type="presOf" srcId="{BA02A408-5035-4131-92E0-9AA48BF228A4}" destId="{3C19035E-F3B2-4A73-A875-29B10582B17E}" srcOrd="0" destOrd="0" presId="urn:microsoft.com/office/officeart/2008/layout/LinedList"/>
    <dgm:cxn modelId="{64896D31-6B64-424A-9A16-929997530BD8}" srcId="{825956AB-0E06-4CF1-9FC7-984EA43DDAF2}" destId="{B30D35CA-B1EE-4724-B806-9E6C52E85DA7}" srcOrd="3" destOrd="0" parTransId="{A6D71013-1050-4175-A2B0-049801CD7FE9}" sibTransId="{B5492A8E-7337-448C-8559-34AA45E2A358}"/>
    <dgm:cxn modelId="{06E31138-C26D-467A-BAA7-1653AAE2FAC3}" srcId="{825956AB-0E06-4CF1-9FC7-984EA43DDAF2}" destId="{E3C58E05-03A5-4289-96A7-9E411A9F5B7F}" srcOrd="0" destOrd="0" parTransId="{4772057B-CAE5-4681-9D4D-8497A99D9350}" sibTransId="{481D5BF0-00BF-4881-A23A-82FD8AEEA7B1}"/>
    <dgm:cxn modelId="{41EAC45D-3C7D-4119-8FA3-9CDE466BBAFC}" srcId="{11CE98BF-B3BB-4222-A252-1F84BD77B3AA}" destId="{C3D669F9-F7B9-4781-A3F3-4680035EA746}" srcOrd="0" destOrd="0" parTransId="{BF933205-5093-4512-8E68-E80FE8C20AFA}" sibTransId="{59E1247C-E196-4A1A-819F-1BA475D63713}"/>
    <dgm:cxn modelId="{3C34925F-D51F-4CB8-912C-09C92F41F267}" type="presOf" srcId="{CB460B05-7707-4CD2-883A-4436CE15E9C8}" destId="{C3893B2D-95D7-4E19-839C-B71FC7DF13CD}" srcOrd="0" destOrd="0" presId="urn:microsoft.com/office/officeart/2008/layout/LinedList"/>
    <dgm:cxn modelId="{43878A62-E307-4781-9244-9D5A5DC89E05}" srcId="{825956AB-0E06-4CF1-9FC7-984EA43DDAF2}" destId="{BA02A408-5035-4131-92E0-9AA48BF228A4}" srcOrd="1" destOrd="0" parTransId="{A9F6BF0A-08E1-4E16-9A91-E30BC4746969}" sibTransId="{7DBB295B-F39F-4815-8D6A-8BEF62D9A7D9}"/>
    <dgm:cxn modelId="{5676D191-68C5-44D8-87CD-850FADF22B8F}" type="presOf" srcId="{D62ECED0-D7A3-466E-85A7-D0750E7071CC}" destId="{3C6D010E-99B6-4C22-8ED1-2DA6832682BC}" srcOrd="0" destOrd="0" presId="urn:microsoft.com/office/officeart/2008/layout/LinedList"/>
    <dgm:cxn modelId="{EF142CB0-09B0-4121-9F3C-100614FCAF73}" type="presOf" srcId="{825956AB-0E06-4CF1-9FC7-984EA43DDAF2}" destId="{02BD2621-EA66-4693-9E22-A75B0C9A9386}" srcOrd="0" destOrd="0" presId="urn:microsoft.com/office/officeart/2008/layout/LinedList"/>
    <dgm:cxn modelId="{D1CF50B3-94F7-4852-9D55-271737860ECE}" type="presOf" srcId="{54561B19-070F-47F8-A109-2C85E18E30E8}" destId="{6758EF67-B4F2-4B81-A900-CFD5F144A3DA}" srcOrd="0" destOrd="0" presId="urn:microsoft.com/office/officeart/2008/layout/LinedList"/>
    <dgm:cxn modelId="{E0FE79B6-F2E4-4C2A-B3EB-3C3778E1ACAA}" type="presOf" srcId="{B30D35CA-B1EE-4724-B806-9E6C52E85DA7}" destId="{99B219E5-1CF2-41BE-8733-04D00EEC5524}" srcOrd="0" destOrd="0" presId="urn:microsoft.com/office/officeart/2008/layout/LinedList"/>
    <dgm:cxn modelId="{D83EB5D9-A668-4D3A-9D01-8C57B93E0550}" srcId="{B30D35CA-B1EE-4724-B806-9E6C52E85DA7}" destId="{0189C11D-9865-4B33-9219-75FE7B50FB0E}" srcOrd="0" destOrd="0" parTransId="{CA858A12-3AC8-4AAF-9E5C-C5FF50CD24DB}" sibTransId="{BD58E07A-6B79-4D1F-9827-9DB7ECDE9BFA}"/>
    <dgm:cxn modelId="{528209EB-574F-41B9-8059-760924894DD8}" type="presOf" srcId="{11CE98BF-B3BB-4222-A252-1F84BD77B3AA}" destId="{4B482F89-5F84-48A0-8762-03374013D3BA}" srcOrd="0" destOrd="0" presId="urn:microsoft.com/office/officeart/2008/layout/LinedList"/>
    <dgm:cxn modelId="{67F1C9EE-728C-46FC-920B-53CD527375C4}" type="presOf" srcId="{0189C11D-9865-4B33-9219-75FE7B50FB0E}" destId="{8C711470-A2F6-49B3-B2B5-3F19D650D129}" srcOrd="0" destOrd="0" presId="urn:microsoft.com/office/officeart/2008/layout/LinedList"/>
    <dgm:cxn modelId="{2DFE6CF4-F7A1-4910-9787-5003E9CAC104}" type="presOf" srcId="{C3D669F9-F7B9-4781-A3F3-4680035EA746}" destId="{E4C48FA3-B599-4CFB-B69D-EFCFA209E9CC}" srcOrd="0" destOrd="0" presId="urn:microsoft.com/office/officeart/2008/layout/LinedList"/>
    <dgm:cxn modelId="{336D882A-07DA-4FAD-8C20-61BFCA32EFA2}" type="presParOf" srcId="{02BD2621-EA66-4693-9E22-A75B0C9A9386}" destId="{C44FAE22-7671-4D18-9A53-77476B4B7A1B}" srcOrd="0" destOrd="0" presId="urn:microsoft.com/office/officeart/2008/layout/LinedList"/>
    <dgm:cxn modelId="{152B1874-1308-48E9-9BCA-21FF3D836B08}" type="presParOf" srcId="{02BD2621-EA66-4693-9E22-A75B0C9A9386}" destId="{A0D49FC4-5F1F-4862-A458-88CAF1AB6212}" srcOrd="1" destOrd="0" presId="urn:microsoft.com/office/officeart/2008/layout/LinedList"/>
    <dgm:cxn modelId="{66DAF0A5-9CDC-49A2-9BC3-B48F29278930}" type="presParOf" srcId="{A0D49FC4-5F1F-4862-A458-88CAF1AB6212}" destId="{DC33F1B5-F274-4886-A3C7-3FCB47A2EE4A}" srcOrd="0" destOrd="0" presId="urn:microsoft.com/office/officeart/2008/layout/LinedList"/>
    <dgm:cxn modelId="{D754600B-89CC-4A54-B1C6-8182C08544C1}" type="presParOf" srcId="{A0D49FC4-5F1F-4862-A458-88CAF1AB6212}" destId="{DF0552F6-626B-4F48-9444-BAE22A4E94A3}" srcOrd="1" destOrd="0" presId="urn:microsoft.com/office/officeart/2008/layout/LinedList"/>
    <dgm:cxn modelId="{C7728477-0100-4D25-94EE-BBCAEC570D19}" type="presParOf" srcId="{DF0552F6-626B-4F48-9444-BAE22A4E94A3}" destId="{E15A83D7-24EE-4D68-BA25-FCF3AF41259A}" srcOrd="0" destOrd="0" presId="urn:microsoft.com/office/officeart/2008/layout/LinedList"/>
    <dgm:cxn modelId="{66E69287-9B1F-405E-B126-F0AAACDFCA0C}" type="presParOf" srcId="{DF0552F6-626B-4F48-9444-BAE22A4E94A3}" destId="{99ECC428-82DC-4192-BCBD-845821376080}" srcOrd="1" destOrd="0" presId="urn:microsoft.com/office/officeart/2008/layout/LinedList"/>
    <dgm:cxn modelId="{0F728313-D6BC-48AE-9370-A8199BAEC06C}" type="presParOf" srcId="{99ECC428-82DC-4192-BCBD-845821376080}" destId="{0C23A13B-C1BE-4694-B538-F3127F3470E3}" srcOrd="0" destOrd="0" presId="urn:microsoft.com/office/officeart/2008/layout/LinedList"/>
    <dgm:cxn modelId="{24500FE6-B698-4016-ADF2-0960D844A941}" type="presParOf" srcId="{99ECC428-82DC-4192-BCBD-845821376080}" destId="{6758EF67-B4F2-4B81-A900-CFD5F144A3DA}" srcOrd="1" destOrd="0" presId="urn:microsoft.com/office/officeart/2008/layout/LinedList"/>
    <dgm:cxn modelId="{33988025-FA42-49EC-BD3D-473BF2AE618E}" type="presParOf" srcId="{99ECC428-82DC-4192-BCBD-845821376080}" destId="{BA83C066-BC3C-476D-AE83-84D3FDBB6FB2}" srcOrd="2" destOrd="0" presId="urn:microsoft.com/office/officeart/2008/layout/LinedList"/>
    <dgm:cxn modelId="{D2DC9302-D903-46A3-A5C6-70DBD4F6DA34}" type="presParOf" srcId="{DF0552F6-626B-4F48-9444-BAE22A4E94A3}" destId="{E99B99FE-3062-4AE4-B4AA-440F526438A3}" srcOrd="2" destOrd="0" presId="urn:microsoft.com/office/officeart/2008/layout/LinedList"/>
    <dgm:cxn modelId="{8832F7DE-9BC7-4F8A-9F8C-A7EDC6B6B552}" type="presParOf" srcId="{DF0552F6-626B-4F48-9444-BAE22A4E94A3}" destId="{49D3A5A5-7C52-4EE6-AEA8-4B374786EB08}" srcOrd="3" destOrd="0" presId="urn:microsoft.com/office/officeart/2008/layout/LinedList"/>
    <dgm:cxn modelId="{D02D7179-F344-4A69-968D-4083BFB774F7}" type="presParOf" srcId="{02BD2621-EA66-4693-9E22-A75B0C9A9386}" destId="{4AAD188E-1883-443D-AC4C-81B18A497167}" srcOrd="2" destOrd="0" presId="urn:microsoft.com/office/officeart/2008/layout/LinedList"/>
    <dgm:cxn modelId="{B98B960E-CE78-4BAA-AE17-851FCA23EC74}" type="presParOf" srcId="{02BD2621-EA66-4693-9E22-A75B0C9A9386}" destId="{05892642-B35C-45FE-8A85-5F8E2E10C297}" srcOrd="3" destOrd="0" presId="urn:microsoft.com/office/officeart/2008/layout/LinedList"/>
    <dgm:cxn modelId="{C912C535-123E-4BCD-839A-01B649733F2C}" type="presParOf" srcId="{05892642-B35C-45FE-8A85-5F8E2E10C297}" destId="{3C19035E-F3B2-4A73-A875-29B10582B17E}" srcOrd="0" destOrd="0" presId="urn:microsoft.com/office/officeart/2008/layout/LinedList"/>
    <dgm:cxn modelId="{20902CEC-428C-4A98-A4E6-3C63F00B72DF}" type="presParOf" srcId="{05892642-B35C-45FE-8A85-5F8E2E10C297}" destId="{84A6E44D-468D-4FE4-BF2A-58F8D0940961}" srcOrd="1" destOrd="0" presId="urn:microsoft.com/office/officeart/2008/layout/LinedList"/>
    <dgm:cxn modelId="{90CA5FA6-1A2F-4AA3-B1DE-76D995243541}" type="presParOf" srcId="{84A6E44D-468D-4FE4-BF2A-58F8D0940961}" destId="{95C4C79D-941F-48D4-9E4E-86875E33E633}" srcOrd="0" destOrd="0" presId="urn:microsoft.com/office/officeart/2008/layout/LinedList"/>
    <dgm:cxn modelId="{0EB80901-9BE1-479A-81B5-78ADC608F730}" type="presParOf" srcId="{84A6E44D-468D-4FE4-BF2A-58F8D0940961}" destId="{91B0FC86-78C0-4D29-9797-580A88F59062}" srcOrd="1" destOrd="0" presId="urn:microsoft.com/office/officeart/2008/layout/LinedList"/>
    <dgm:cxn modelId="{BFC75A2F-EE42-455C-9376-A322D1C6DEA2}" type="presParOf" srcId="{91B0FC86-78C0-4D29-9797-580A88F59062}" destId="{365EC02E-08F8-423C-BF16-50A4C2053D10}" srcOrd="0" destOrd="0" presId="urn:microsoft.com/office/officeart/2008/layout/LinedList"/>
    <dgm:cxn modelId="{46DA2425-DFBC-4A13-91F3-CFD124A616FD}" type="presParOf" srcId="{91B0FC86-78C0-4D29-9797-580A88F59062}" destId="{3C6D010E-99B6-4C22-8ED1-2DA6832682BC}" srcOrd="1" destOrd="0" presId="urn:microsoft.com/office/officeart/2008/layout/LinedList"/>
    <dgm:cxn modelId="{D288C84D-08A2-40FB-9145-701008CEAB50}" type="presParOf" srcId="{91B0FC86-78C0-4D29-9797-580A88F59062}" destId="{0C627EEF-C473-4FF9-AE00-8A941BD28CEE}" srcOrd="2" destOrd="0" presId="urn:microsoft.com/office/officeart/2008/layout/LinedList"/>
    <dgm:cxn modelId="{F9599D62-33D7-4A75-AA09-2C628FE82261}" type="presParOf" srcId="{84A6E44D-468D-4FE4-BF2A-58F8D0940961}" destId="{7DD90CC4-AFB7-49CA-905B-84311FAE0042}" srcOrd="2" destOrd="0" presId="urn:microsoft.com/office/officeart/2008/layout/LinedList"/>
    <dgm:cxn modelId="{10E1397C-CB89-4C8F-8CAA-003FA66EC526}" type="presParOf" srcId="{84A6E44D-468D-4FE4-BF2A-58F8D0940961}" destId="{A782DB0E-8861-4CFA-ABAA-ED8DA85BFB82}" srcOrd="3" destOrd="0" presId="urn:microsoft.com/office/officeart/2008/layout/LinedList"/>
    <dgm:cxn modelId="{92566425-AF60-4237-862A-AD85770D91C6}" type="presParOf" srcId="{02BD2621-EA66-4693-9E22-A75B0C9A9386}" destId="{FD445F38-9E1E-4423-AA15-F21A80840147}" srcOrd="4" destOrd="0" presId="urn:microsoft.com/office/officeart/2008/layout/LinedList"/>
    <dgm:cxn modelId="{7EC3BC63-D958-4A65-962B-AC3CA7CDD40A}" type="presParOf" srcId="{02BD2621-EA66-4693-9E22-A75B0C9A9386}" destId="{5DB011EF-ACF6-4EDC-B344-1C261AF4F93D}" srcOrd="5" destOrd="0" presId="urn:microsoft.com/office/officeart/2008/layout/LinedList"/>
    <dgm:cxn modelId="{876C3FCD-E260-4699-9DF5-D70A08AF884A}" type="presParOf" srcId="{5DB011EF-ACF6-4EDC-B344-1C261AF4F93D}" destId="{4B482F89-5F84-48A0-8762-03374013D3BA}" srcOrd="0" destOrd="0" presId="urn:microsoft.com/office/officeart/2008/layout/LinedList"/>
    <dgm:cxn modelId="{FECDA566-B17F-41E9-91A1-FA9805DDCEBB}" type="presParOf" srcId="{5DB011EF-ACF6-4EDC-B344-1C261AF4F93D}" destId="{D26BC4F7-1A3E-453E-975A-F966FA437432}" srcOrd="1" destOrd="0" presId="urn:microsoft.com/office/officeart/2008/layout/LinedList"/>
    <dgm:cxn modelId="{6E3891A1-2A74-48D3-9D07-8E59B70950FD}" type="presParOf" srcId="{D26BC4F7-1A3E-453E-975A-F966FA437432}" destId="{EFEFFAC1-387F-424B-BD28-9E6FDBD0E595}" srcOrd="0" destOrd="0" presId="urn:microsoft.com/office/officeart/2008/layout/LinedList"/>
    <dgm:cxn modelId="{646D88A0-5A06-4F3F-B1E0-E7C3BA6C1C93}" type="presParOf" srcId="{D26BC4F7-1A3E-453E-975A-F966FA437432}" destId="{A3BBA38D-57AF-48EC-AA58-BC1BC7FFBA95}" srcOrd="1" destOrd="0" presId="urn:microsoft.com/office/officeart/2008/layout/LinedList"/>
    <dgm:cxn modelId="{51D3E796-A013-4403-9C97-1C1E23DB3F0F}" type="presParOf" srcId="{A3BBA38D-57AF-48EC-AA58-BC1BC7FFBA95}" destId="{281F6D66-C3A8-4DAE-9689-E8D3ABBCF39C}" srcOrd="0" destOrd="0" presId="urn:microsoft.com/office/officeart/2008/layout/LinedList"/>
    <dgm:cxn modelId="{B7C4407D-A3EE-4A0D-B98A-41761A525E95}" type="presParOf" srcId="{A3BBA38D-57AF-48EC-AA58-BC1BC7FFBA95}" destId="{E4C48FA3-B599-4CFB-B69D-EFCFA209E9CC}" srcOrd="1" destOrd="0" presId="urn:microsoft.com/office/officeart/2008/layout/LinedList"/>
    <dgm:cxn modelId="{29C7DD3F-DB54-412B-9E29-777B874818C6}" type="presParOf" srcId="{A3BBA38D-57AF-48EC-AA58-BC1BC7FFBA95}" destId="{988788CA-2567-45C0-88A1-6399CDCBB1CA}" srcOrd="2" destOrd="0" presId="urn:microsoft.com/office/officeart/2008/layout/LinedList"/>
    <dgm:cxn modelId="{5B7D0289-CC3A-4E2E-8FEE-536758522FD1}" type="presParOf" srcId="{D26BC4F7-1A3E-453E-975A-F966FA437432}" destId="{8970D3D1-D953-44A7-9565-F863A9FCC4A9}" srcOrd="2" destOrd="0" presId="urn:microsoft.com/office/officeart/2008/layout/LinedList"/>
    <dgm:cxn modelId="{3F3F4AEF-DCD2-4439-BAFB-E322C933CD67}" type="presParOf" srcId="{D26BC4F7-1A3E-453E-975A-F966FA437432}" destId="{577F74AE-50C8-423B-8C39-848E61C0475E}" srcOrd="3" destOrd="0" presId="urn:microsoft.com/office/officeart/2008/layout/LinedList"/>
    <dgm:cxn modelId="{05F2B493-475E-49CD-B925-9E853690A038}" type="presParOf" srcId="{02BD2621-EA66-4693-9E22-A75B0C9A9386}" destId="{7FB0CE34-0AF7-416B-9962-63BD3F624BB3}" srcOrd="6" destOrd="0" presId="urn:microsoft.com/office/officeart/2008/layout/LinedList"/>
    <dgm:cxn modelId="{C3AE19C0-9F95-46CB-A005-021144FF5316}" type="presParOf" srcId="{02BD2621-EA66-4693-9E22-A75B0C9A9386}" destId="{D56E4E32-8DDD-4581-A907-2460FDAC246D}" srcOrd="7" destOrd="0" presId="urn:microsoft.com/office/officeart/2008/layout/LinedList"/>
    <dgm:cxn modelId="{7C617F92-0D7F-4FD0-B774-15E6C7943362}" type="presParOf" srcId="{D56E4E32-8DDD-4581-A907-2460FDAC246D}" destId="{99B219E5-1CF2-41BE-8733-04D00EEC5524}" srcOrd="0" destOrd="0" presId="urn:microsoft.com/office/officeart/2008/layout/LinedList"/>
    <dgm:cxn modelId="{D20DAEC6-DDA1-45D4-8BC8-A15EC97D70BD}" type="presParOf" srcId="{D56E4E32-8DDD-4581-A907-2460FDAC246D}" destId="{DE767D15-C285-45BF-A889-2D5EF25B88A8}" srcOrd="1" destOrd="0" presId="urn:microsoft.com/office/officeart/2008/layout/LinedList"/>
    <dgm:cxn modelId="{C819BCBF-BC17-4D93-98E3-1FBAF6ECEDE3}" type="presParOf" srcId="{DE767D15-C285-45BF-A889-2D5EF25B88A8}" destId="{F75E7BDB-0D50-4A1B-AB11-7BB547AE0864}" srcOrd="0" destOrd="0" presId="urn:microsoft.com/office/officeart/2008/layout/LinedList"/>
    <dgm:cxn modelId="{581455EA-6ACC-4B04-AA9F-C064B2BE6E0B}" type="presParOf" srcId="{DE767D15-C285-45BF-A889-2D5EF25B88A8}" destId="{AD151840-B28F-4ECD-9C1D-85A2C9C0A667}" srcOrd="1" destOrd="0" presId="urn:microsoft.com/office/officeart/2008/layout/LinedList"/>
    <dgm:cxn modelId="{B1FBE68F-844E-4402-A571-FFC78476E079}" type="presParOf" srcId="{AD151840-B28F-4ECD-9C1D-85A2C9C0A667}" destId="{DD5308FE-DCC0-4973-A2DE-1C75E6641F24}" srcOrd="0" destOrd="0" presId="urn:microsoft.com/office/officeart/2008/layout/LinedList"/>
    <dgm:cxn modelId="{9BA57BF4-AE41-4212-84F2-D5C60BF89D6D}" type="presParOf" srcId="{AD151840-B28F-4ECD-9C1D-85A2C9C0A667}" destId="{8C711470-A2F6-49B3-B2B5-3F19D650D129}" srcOrd="1" destOrd="0" presId="urn:microsoft.com/office/officeart/2008/layout/LinedList"/>
    <dgm:cxn modelId="{7BF82B30-45F9-4A79-AFAD-814AF5A68DD6}" type="presParOf" srcId="{AD151840-B28F-4ECD-9C1D-85A2C9C0A667}" destId="{1B2BF567-52D2-4F8F-A41F-A14EC016D0F9}" srcOrd="2" destOrd="0" presId="urn:microsoft.com/office/officeart/2008/layout/LinedList"/>
    <dgm:cxn modelId="{D5D9F704-6404-4AC5-978E-BCB32C249E6C}" type="presParOf" srcId="{DE767D15-C285-45BF-A889-2D5EF25B88A8}" destId="{11AAD06C-5625-4F73-9075-973C6EC122A6}" srcOrd="2" destOrd="0" presId="urn:microsoft.com/office/officeart/2008/layout/LinedList"/>
    <dgm:cxn modelId="{8095C3AE-FB89-425D-8602-87B72487E689}" type="presParOf" srcId="{DE767D15-C285-45BF-A889-2D5EF25B88A8}" destId="{294B2637-2E5F-4596-8F46-D4C0D624BA73}" srcOrd="3" destOrd="0" presId="urn:microsoft.com/office/officeart/2008/layout/LinedList"/>
    <dgm:cxn modelId="{D66F0A76-9414-47BA-BD21-E18E869F001C}" type="presParOf" srcId="{DE767D15-C285-45BF-A889-2D5EF25B88A8}" destId="{367612E0-D949-40EA-8F0D-DD761C679032}" srcOrd="4" destOrd="0" presId="urn:microsoft.com/office/officeart/2008/layout/LinedList"/>
    <dgm:cxn modelId="{2EF9DAF4-9C79-4293-82BD-1A2326F037B8}" type="presParOf" srcId="{367612E0-D949-40EA-8F0D-DD761C679032}" destId="{F6893556-0E00-4CFB-ABC0-10EB1BB167FB}" srcOrd="0" destOrd="0" presId="urn:microsoft.com/office/officeart/2008/layout/LinedList"/>
    <dgm:cxn modelId="{05403667-2AC6-4A4B-BD9D-5E31F4D1F4CF}" type="presParOf" srcId="{367612E0-D949-40EA-8F0D-DD761C679032}" destId="{C3893B2D-95D7-4E19-839C-B71FC7DF13CD}" srcOrd="1" destOrd="0" presId="urn:microsoft.com/office/officeart/2008/layout/LinedList"/>
    <dgm:cxn modelId="{3FAFA823-CED7-4BC1-8B17-13DA6268239E}" type="presParOf" srcId="{367612E0-D949-40EA-8F0D-DD761C679032}" destId="{310A337E-7C48-4988-9E11-4C3C21FB08A9}" srcOrd="2" destOrd="0" presId="urn:microsoft.com/office/officeart/2008/layout/LinedList"/>
    <dgm:cxn modelId="{43FD262F-56A9-4105-8C7E-0E04829B0431}" type="presParOf" srcId="{DE767D15-C285-45BF-A889-2D5EF25B88A8}" destId="{25D02791-7BCD-4F4C-80A4-BA6F36165F51}" srcOrd="5" destOrd="0" presId="urn:microsoft.com/office/officeart/2008/layout/LinedList"/>
    <dgm:cxn modelId="{3BD91C2E-E3C6-4811-8BF0-0BEBE18234CD}" type="presParOf" srcId="{DE767D15-C285-45BF-A889-2D5EF25B88A8}" destId="{EDCFD5BC-4A21-4F8B-9057-9513422BA426}"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C557D-15F9-4A77-AA5B-13ED0DDE1AC5}">
      <dsp:nvSpPr>
        <dsp:cNvPr id="0" name=""/>
        <dsp:cNvSpPr/>
      </dsp:nvSpPr>
      <dsp:spPr>
        <a:xfrm>
          <a:off x="-115841" y="8695"/>
          <a:ext cx="6217726" cy="21646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D0B444-7DC6-4BBA-9D90-D0043C77D9C7}">
      <dsp:nvSpPr>
        <dsp:cNvPr id="0" name=""/>
        <dsp:cNvSpPr/>
      </dsp:nvSpPr>
      <dsp:spPr>
        <a:xfrm>
          <a:off x="481761" y="547737"/>
          <a:ext cx="1088675" cy="10865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D7A89-9F46-46BF-AA84-0943D3984101}">
      <dsp:nvSpPr>
        <dsp:cNvPr id="0" name=""/>
        <dsp:cNvSpPr/>
      </dsp:nvSpPr>
      <dsp:spPr>
        <a:xfrm>
          <a:off x="1922255" y="138912"/>
          <a:ext cx="4409193" cy="1898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885" tIns="200885" rIns="200885" bIns="200885" numCol="1" spcCol="1270" anchor="ctr" anchorCtr="0">
          <a:noAutofit/>
        </a:bodyPr>
        <a:lstStyle/>
        <a:p>
          <a:pPr marL="0" lvl="0" indent="0" algn="l" defTabSz="1066800">
            <a:lnSpc>
              <a:spcPct val="100000"/>
            </a:lnSpc>
            <a:spcBef>
              <a:spcPct val="0"/>
            </a:spcBef>
            <a:spcAft>
              <a:spcPct val="35000"/>
            </a:spcAft>
            <a:buNone/>
          </a:pPr>
          <a:r>
            <a:rPr lang="en-US" sz="2400" b="0" i="0" kern="1200" dirty="0"/>
            <a:t>Industri 4.0: </a:t>
          </a:r>
          <a:br>
            <a:rPr lang="en-US" sz="2400" b="0" i="0" kern="1200" dirty="0"/>
          </a:br>
          <a:r>
            <a:rPr lang="en-US" sz="2400" b="0" i="0" kern="1200" dirty="0"/>
            <a:t>memberikan fondasi teknologis yang penting untuk mewujudkan visi, </a:t>
          </a:r>
          <a:endParaRPr lang="en-US" sz="2400" kern="1200" dirty="0"/>
        </a:p>
      </dsp:txBody>
      <dsp:txXfrm>
        <a:off x="1922255" y="138912"/>
        <a:ext cx="4409193" cy="1898122"/>
      </dsp:txXfrm>
    </dsp:sp>
    <dsp:sp modelId="{3BE532FF-4697-431F-AF51-142B21E81E2F}">
      <dsp:nvSpPr>
        <dsp:cNvPr id="0" name=""/>
        <dsp:cNvSpPr/>
      </dsp:nvSpPr>
      <dsp:spPr>
        <a:xfrm>
          <a:off x="-115841" y="3108636"/>
          <a:ext cx="6217726" cy="1975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E5F49F-D9A8-48CF-81F9-A6AEFCACF674}">
      <dsp:nvSpPr>
        <dsp:cNvPr id="0" name=""/>
        <dsp:cNvSpPr/>
      </dsp:nvSpPr>
      <dsp:spPr>
        <a:xfrm>
          <a:off x="481761" y="3411219"/>
          <a:ext cx="1088675" cy="10865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888E4-81CA-4D8B-A856-2492E0905E1B}">
      <dsp:nvSpPr>
        <dsp:cNvPr id="0" name=""/>
        <dsp:cNvSpPr/>
      </dsp:nvSpPr>
      <dsp:spPr>
        <a:xfrm>
          <a:off x="1945532" y="3171822"/>
          <a:ext cx="4366876" cy="198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885" tIns="200885" rIns="200885" bIns="200885" numCol="1" spcCol="1270" anchor="ctr" anchorCtr="0">
          <a:noAutofit/>
        </a:bodyPr>
        <a:lstStyle/>
        <a:p>
          <a:pPr marL="0" lvl="0" indent="0" algn="l" defTabSz="844550">
            <a:lnSpc>
              <a:spcPct val="100000"/>
            </a:lnSpc>
            <a:spcBef>
              <a:spcPct val="0"/>
            </a:spcBef>
            <a:spcAft>
              <a:spcPct val="35000"/>
            </a:spcAft>
            <a:buNone/>
          </a:pPr>
          <a:r>
            <a:rPr lang="en-US" sz="1900" b="0" i="0" kern="1200" dirty="0"/>
            <a:t>Society 5.0:</a:t>
          </a:r>
          <a:br>
            <a:rPr lang="en-US" sz="1900" b="0" i="0" kern="1200" dirty="0"/>
          </a:br>
          <a:r>
            <a:rPr lang="en-US" sz="1900" b="0" i="0" kern="1200" dirty="0"/>
            <a:t>menggambarkan transformasi masyarakat yang lebih besar melalui pemanfaatan teknologi canggih demi kesejahteraan manusia dan lingkungan.</a:t>
          </a:r>
          <a:endParaRPr lang="en-US" sz="1900" kern="1200" dirty="0"/>
        </a:p>
      </dsp:txBody>
      <dsp:txXfrm>
        <a:off x="1945532" y="3171822"/>
        <a:ext cx="4366876" cy="19808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CC4CC-3AC0-40BF-9963-7A9C627AE779}">
      <dsp:nvSpPr>
        <dsp:cNvPr id="0" name=""/>
        <dsp:cNvSpPr/>
      </dsp:nvSpPr>
      <dsp:spPr>
        <a:xfrm>
          <a:off x="1457484" y="2851"/>
          <a:ext cx="5829938" cy="1477143"/>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117" tIns="375195" rIns="113117" bIns="375195" numCol="1" spcCol="1270" anchor="ctr" anchorCtr="0">
          <a:noAutofit/>
        </a:bodyPr>
        <a:lstStyle/>
        <a:p>
          <a:pPr marL="0" lvl="0" indent="0" algn="just" defTabSz="1244600">
            <a:lnSpc>
              <a:spcPct val="90000"/>
            </a:lnSpc>
            <a:spcBef>
              <a:spcPct val="0"/>
            </a:spcBef>
            <a:spcAft>
              <a:spcPct val="35000"/>
            </a:spcAft>
            <a:buNone/>
          </a:pPr>
          <a:r>
            <a:rPr lang="en-US" sz="2800" kern="1200" dirty="0"/>
            <a:t>Membuat platform berbasis cloud untuk menyimpan data program, hasil penelitian, dan laporan.</a:t>
          </a:r>
        </a:p>
      </dsp:txBody>
      <dsp:txXfrm>
        <a:off x="1457484" y="2851"/>
        <a:ext cx="5829938" cy="1477143"/>
      </dsp:txXfrm>
    </dsp:sp>
    <dsp:sp modelId="{B310396A-5BD6-4CF8-90C8-D71697C9FEB7}">
      <dsp:nvSpPr>
        <dsp:cNvPr id="0" name=""/>
        <dsp:cNvSpPr/>
      </dsp:nvSpPr>
      <dsp:spPr>
        <a:xfrm>
          <a:off x="0" y="2851"/>
          <a:ext cx="1457484" cy="147714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125" tIns="145909" rIns="77125" bIns="145909" numCol="1" spcCol="1270" anchor="ctr" anchorCtr="0">
          <a:noAutofit/>
        </a:bodyPr>
        <a:lstStyle/>
        <a:p>
          <a:pPr marL="0" lvl="0" indent="0" algn="ctr" defTabSz="800100">
            <a:lnSpc>
              <a:spcPct val="90000"/>
            </a:lnSpc>
            <a:spcBef>
              <a:spcPct val="0"/>
            </a:spcBef>
            <a:spcAft>
              <a:spcPct val="35000"/>
            </a:spcAft>
            <a:buNone/>
          </a:pPr>
          <a:r>
            <a:rPr lang="en-US" sz="1800" b="1" kern="1200" dirty="0"/>
            <a:t>Membangun Basis Data Terpusat</a:t>
          </a:r>
          <a:endParaRPr lang="en-US" sz="1800" kern="1200" dirty="0"/>
        </a:p>
      </dsp:txBody>
      <dsp:txXfrm>
        <a:off x="0" y="2851"/>
        <a:ext cx="1457484" cy="1477143"/>
      </dsp:txXfrm>
    </dsp:sp>
    <dsp:sp modelId="{FAFA89BE-9B14-4515-8C09-BA31D0E9C459}">
      <dsp:nvSpPr>
        <dsp:cNvPr id="0" name=""/>
        <dsp:cNvSpPr/>
      </dsp:nvSpPr>
      <dsp:spPr>
        <a:xfrm>
          <a:off x="1457484" y="1568624"/>
          <a:ext cx="5829938" cy="1477143"/>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117" tIns="375195" rIns="113117" bIns="375195" numCol="1" spcCol="1270" anchor="ctr" anchorCtr="0">
          <a:noAutofit/>
        </a:bodyPr>
        <a:lstStyle/>
        <a:p>
          <a:pPr marL="0" lvl="0" indent="0" algn="just" defTabSz="1244600">
            <a:lnSpc>
              <a:spcPct val="90000"/>
            </a:lnSpc>
            <a:spcBef>
              <a:spcPct val="0"/>
            </a:spcBef>
            <a:spcAft>
              <a:spcPct val="35000"/>
            </a:spcAft>
            <a:buNone/>
          </a:pPr>
          <a:r>
            <a:rPr lang="en-US" sz="2800" kern="1200" dirty="0"/>
            <a:t>Menghubungkan basis data dengan Gen AI untuk otomatisasi pelaporan, analisis tren, dan pembuatan konten.</a:t>
          </a:r>
        </a:p>
      </dsp:txBody>
      <dsp:txXfrm>
        <a:off x="1457484" y="1568624"/>
        <a:ext cx="5829938" cy="1477143"/>
      </dsp:txXfrm>
    </dsp:sp>
    <dsp:sp modelId="{AAC839EB-56A8-446E-A041-32DCB86D578E}">
      <dsp:nvSpPr>
        <dsp:cNvPr id="0" name=""/>
        <dsp:cNvSpPr/>
      </dsp:nvSpPr>
      <dsp:spPr>
        <a:xfrm>
          <a:off x="0" y="1568624"/>
          <a:ext cx="1457484" cy="1477143"/>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125" tIns="145909" rIns="77125" bIns="145909" numCol="1" spcCol="1270" anchor="ctr" anchorCtr="0">
          <a:noAutofit/>
        </a:bodyPr>
        <a:lstStyle/>
        <a:p>
          <a:pPr marL="0" lvl="0" indent="0" algn="ctr" defTabSz="800100" rtl="0">
            <a:lnSpc>
              <a:spcPct val="90000"/>
            </a:lnSpc>
            <a:spcBef>
              <a:spcPct val="0"/>
            </a:spcBef>
            <a:spcAft>
              <a:spcPct val="35000"/>
            </a:spcAft>
            <a:buNone/>
          </a:pPr>
          <a:r>
            <a:rPr lang="en-US" sz="1800" b="1" kern="1200" dirty="0"/>
            <a:t>Integrasi dengan Gen AI</a:t>
          </a:r>
          <a:endParaRPr lang="en-US" sz="1800" kern="1200" dirty="0"/>
        </a:p>
      </dsp:txBody>
      <dsp:txXfrm>
        <a:off x="0" y="1568624"/>
        <a:ext cx="1457484" cy="1477143"/>
      </dsp:txXfrm>
    </dsp:sp>
    <dsp:sp modelId="{4061E19E-A7DD-43E9-9299-9E852DBE1C5F}">
      <dsp:nvSpPr>
        <dsp:cNvPr id="0" name=""/>
        <dsp:cNvSpPr/>
      </dsp:nvSpPr>
      <dsp:spPr>
        <a:xfrm>
          <a:off x="1457484" y="3134396"/>
          <a:ext cx="5829938" cy="1477143"/>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117" tIns="375195" rIns="113117" bIns="375195" numCol="1" spcCol="1270" anchor="ctr" anchorCtr="0">
          <a:noAutofit/>
        </a:bodyPr>
        <a:lstStyle/>
        <a:p>
          <a:pPr marL="0" lvl="0" indent="0" algn="just" defTabSz="1244600">
            <a:lnSpc>
              <a:spcPct val="90000"/>
            </a:lnSpc>
            <a:spcBef>
              <a:spcPct val="0"/>
            </a:spcBef>
            <a:spcAft>
              <a:spcPct val="35000"/>
            </a:spcAft>
            <a:buNone/>
          </a:pPr>
          <a:r>
            <a:rPr lang="en-US" sz="2800" kern="1200" dirty="0"/>
            <a:t>Memberikan pelatihan digital untuk menggunakan basis data dan Gen AI secara efektif.</a:t>
          </a:r>
        </a:p>
      </dsp:txBody>
      <dsp:txXfrm>
        <a:off x="1457484" y="3134396"/>
        <a:ext cx="5829938" cy="1477143"/>
      </dsp:txXfrm>
    </dsp:sp>
    <dsp:sp modelId="{FB5D7184-D249-46FD-A800-CB4FCEAA0317}">
      <dsp:nvSpPr>
        <dsp:cNvPr id="0" name=""/>
        <dsp:cNvSpPr/>
      </dsp:nvSpPr>
      <dsp:spPr>
        <a:xfrm>
          <a:off x="0" y="3134396"/>
          <a:ext cx="1457484" cy="1477143"/>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125" tIns="145909" rIns="77125" bIns="145909" numCol="1" spcCol="1270" anchor="ctr" anchorCtr="0">
          <a:noAutofit/>
        </a:bodyPr>
        <a:lstStyle/>
        <a:p>
          <a:pPr marL="0" lvl="0" indent="0" algn="ctr" defTabSz="800100">
            <a:lnSpc>
              <a:spcPct val="90000"/>
            </a:lnSpc>
            <a:spcBef>
              <a:spcPct val="0"/>
            </a:spcBef>
            <a:spcAft>
              <a:spcPct val="35000"/>
            </a:spcAft>
            <a:buNone/>
          </a:pPr>
          <a:r>
            <a:rPr lang="en-US" sz="1800" b="1" kern="1200" dirty="0"/>
            <a:t>Pelatihan Pengurus dan Relawan</a:t>
          </a:r>
          <a:endParaRPr lang="en-US" sz="1800" kern="1200" dirty="0"/>
        </a:p>
      </dsp:txBody>
      <dsp:txXfrm>
        <a:off x="0" y="3134396"/>
        <a:ext cx="1457484" cy="1477143"/>
      </dsp:txXfrm>
    </dsp:sp>
    <dsp:sp modelId="{74439DAC-153B-4DA3-ABF6-C6CE0445D91B}">
      <dsp:nvSpPr>
        <dsp:cNvPr id="0" name=""/>
        <dsp:cNvSpPr/>
      </dsp:nvSpPr>
      <dsp:spPr>
        <a:xfrm>
          <a:off x="1457484" y="4700169"/>
          <a:ext cx="5829938" cy="1477143"/>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117" tIns="375195" rIns="113117" bIns="375195" numCol="1" spcCol="1270" anchor="ctr" anchorCtr="0">
          <a:noAutofit/>
        </a:bodyPr>
        <a:lstStyle/>
        <a:p>
          <a:pPr marL="0" lvl="0" indent="0" algn="just" defTabSz="1244600">
            <a:lnSpc>
              <a:spcPct val="90000"/>
            </a:lnSpc>
            <a:spcBef>
              <a:spcPct val="0"/>
            </a:spcBef>
            <a:spcAft>
              <a:spcPct val="35000"/>
            </a:spcAft>
            <a:buNone/>
          </a:pPr>
          <a:r>
            <a:rPr lang="en-US" sz="2800" kern="1200" dirty="0"/>
            <a:t>Mengukur dampak penerapan basis data dan Gen AI secara berkala untuk pengembangan sistem lebih lanjut.</a:t>
          </a:r>
        </a:p>
      </dsp:txBody>
      <dsp:txXfrm>
        <a:off x="1457484" y="4700169"/>
        <a:ext cx="5829938" cy="1477143"/>
      </dsp:txXfrm>
    </dsp:sp>
    <dsp:sp modelId="{85A59FA4-EE4F-49EF-A977-F61B6199C2B8}">
      <dsp:nvSpPr>
        <dsp:cNvPr id="0" name=""/>
        <dsp:cNvSpPr/>
      </dsp:nvSpPr>
      <dsp:spPr>
        <a:xfrm>
          <a:off x="0" y="4700169"/>
          <a:ext cx="1457484" cy="1477143"/>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125" tIns="145909" rIns="77125" bIns="145909" numCol="1" spcCol="1270" anchor="ctr" anchorCtr="0">
          <a:noAutofit/>
        </a:bodyPr>
        <a:lstStyle/>
        <a:p>
          <a:pPr marL="0" lvl="0" indent="0" algn="ctr" defTabSz="800100">
            <a:lnSpc>
              <a:spcPct val="90000"/>
            </a:lnSpc>
            <a:spcBef>
              <a:spcPct val="0"/>
            </a:spcBef>
            <a:spcAft>
              <a:spcPct val="35000"/>
            </a:spcAft>
            <a:buNone/>
          </a:pPr>
          <a:r>
            <a:rPr lang="en-US" sz="1800" b="1" kern="1200" dirty="0"/>
            <a:t>Evaluasi dan Pengembangan</a:t>
          </a:r>
          <a:endParaRPr lang="en-US" sz="1800" kern="1200" dirty="0"/>
        </a:p>
      </dsp:txBody>
      <dsp:txXfrm>
        <a:off x="0" y="4700169"/>
        <a:ext cx="1457484" cy="1477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64835-FCDB-4429-83FD-A8DC48EDCA05}">
      <dsp:nvSpPr>
        <dsp:cNvPr id="0" name=""/>
        <dsp:cNvSpPr/>
      </dsp:nvSpPr>
      <dsp:spPr>
        <a:xfrm>
          <a:off x="0" y="666"/>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141EAF-36E4-45E1-9B1B-DC731158803E}">
      <dsp:nvSpPr>
        <dsp:cNvPr id="0" name=""/>
        <dsp:cNvSpPr/>
      </dsp:nvSpPr>
      <dsp:spPr>
        <a:xfrm>
          <a:off x="0" y="666"/>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highlight>
                <a:srgbClr val="FFFF00"/>
              </a:highlight>
            </a:rPr>
            <a:t>Generative AI sebagai Game-Changer:</a:t>
          </a:r>
          <a:endParaRPr lang="en-US" sz="2800" kern="1200" dirty="0">
            <a:highlight>
              <a:srgbClr val="FFFF00"/>
            </a:highlight>
          </a:endParaRPr>
        </a:p>
      </dsp:txBody>
      <dsp:txXfrm>
        <a:off x="0" y="666"/>
        <a:ext cx="11187111" cy="779498"/>
      </dsp:txXfrm>
    </dsp:sp>
    <dsp:sp modelId="{4A5F98D2-B143-401B-915E-2B23D26C408B}">
      <dsp:nvSpPr>
        <dsp:cNvPr id="0" name=""/>
        <dsp:cNvSpPr/>
      </dsp:nvSpPr>
      <dsp:spPr>
        <a:xfrm>
          <a:off x="0" y="780165"/>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9B580-C2BF-48F8-9627-71FC30B5F3FA}">
      <dsp:nvSpPr>
        <dsp:cNvPr id="0" name=""/>
        <dsp:cNvSpPr/>
      </dsp:nvSpPr>
      <dsp:spPr>
        <a:xfrm>
          <a:off x="0" y="780165"/>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Generative AI adalah subset AI yang memungkinkan mesin untuk menciptakan sesuatu yang baru (teks, gambar, musik, atau bahkan kode).</a:t>
          </a:r>
        </a:p>
      </dsp:txBody>
      <dsp:txXfrm>
        <a:off x="0" y="780165"/>
        <a:ext cx="11187111" cy="779498"/>
      </dsp:txXfrm>
    </dsp:sp>
    <dsp:sp modelId="{8C1A635F-7870-462B-B151-6F8C7D7E83D8}">
      <dsp:nvSpPr>
        <dsp:cNvPr id="0" name=""/>
        <dsp:cNvSpPr/>
      </dsp:nvSpPr>
      <dsp:spPr>
        <a:xfrm>
          <a:off x="0" y="1559663"/>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33CA0-9B91-40C2-812D-4A8F31E0E0DD}">
      <dsp:nvSpPr>
        <dsp:cNvPr id="0" name=""/>
        <dsp:cNvSpPr/>
      </dsp:nvSpPr>
      <dsp:spPr>
        <a:xfrm>
          <a:off x="0" y="1559663"/>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Teknologi ini mempercepat proses inovasi di era Industri 4.0 dan Society 5.0.</a:t>
          </a:r>
        </a:p>
      </dsp:txBody>
      <dsp:txXfrm>
        <a:off x="0" y="1559663"/>
        <a:ext cx="11187111" cy="779498"/>
      </dsp:txXfrm>
    </dsp:sp>
    <dsp:sp modelId="{E176E6B3-D5EF-406E-A70D-D15720915F9D}">
      <dsp:nvSpPr>
        <dsp:cNvPr id="0" name=""/>
        <dsp:cNvSpPr/>
      </dsp:nvSpPr>
      <dsp:spPr>
        <a:xfrm>
          <a:off x="0" y="2339162"/>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3BB44-8736-4493-AC9D-1E0339B4ADC4}">
      <dsp:nvSpPr>
        <dsp:cNvPr id="0" name=""/>
        <dsp:cNvSpPr/>
      </dsp:nvSpPr>
      <dsp:spPr>
        <a:xfrm>
          <a:off x="0" y="2339162"/>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highlight>
                <a:srgbClr val="FFFF00"/>
              </a:highlight>
            </a:rPr>
            <a:t>Integrasi ke Revolusi 4.0 dan Society 5.0:</a:t>
          </a:r>
          <a:endParaRPr lang="en-US" sz="2800" kern="1200" dirty="0">
            <a:highlight>
              <a:srgbClr val="FFFF00"/>
            </a:highlight>
          </a:endParaRPr>
        </a:p>
      </dsp:txBody>
      <dsp:txXfrm>
        <a:off x="0" y="2339162"/>
        <a:ext cx="11187111" cy="779498"/>
      </dsp:txXfrm>
    </dsp:sp>
    <dsp:sp modelId="{C0CE1BD5-AE6E-4328-ADF2-F75DDEE0E818}">
      <dsp:nvSpPr>
        <dsp:cNvPr id="0" name=""/>
        <dsp:cNvSpPr/>
      </dsp:nvSpPr>
      <dsp:spPr>
        <a:xfrm>
          <a:off x="0" y="3118661"/>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93FDDA-A9A5-4587-8223-01ACD3D0A96B}">
      <dsp:nvSpPr>
        <dsp:cNvPr id="0" name=""/>
        <dsp:cNvSpPr/>
      </dsp:nvSpPr>
      <dsp:spPr>
        <a:xfrm>
          <a:off x="0" y="3118661"/>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Kreativitas Berbasis Data:</a:t>
          </a:r>
          <a:r>
            <a:rPr lang="en-US" sz="2100" kern="1200" dirty="0"/>
            <a:t> AI generatif membantu menghubungkan manusia dengan teknologi dalam cara yang lebih kreatif.</a:t>
          </a:r>
        </a:p>
      </dsp:txBody>
      <dsp:txXfrm>
        <a:off x="0" y="3118661"/>
        <a:ext cx="11187111" cy="779498"/>
      </dsp:txXfrm>
    </dsp:sp>
    <dsp:sp modelId="{D6061245-68C9-4E40-8625-0549437C9DE0}">
      <dsp:nvSpPr>
        <dsp:cNvPr id="0" name=""/>
        <dsp:cNvSpPr/>
      </dsp:nvSpPr>
      <dsp:spPr>
        <a:xfrm>
          <a:off x="0" y="3898160"/>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5547AC-C731-4203-9C90-E4C3300E90CC}">
      <dsp:nvSpPr>
        <dsp:cNvPr id="0" name=""/>
        <dsp:cNvSpPr/>
      </dsp:nvSpPr>
      <dsp:spPr>
        <a:xfrm>
          <a:off x="0" y="3898160"/>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Keputusan Berbasis Simulasi:</a:t>
          </a:r>
          <a:r>
            <a:rPr lang="en-US" sz="2100" kern="1200" dirty="0"/>
            <a:t> Generative AI menciptakan model simulasi untuk berbagai skenario sosial dan industri.</a:t>
          </a:r>
        </a:p>
      </dsp:txBody>
      <dsp:txXfrm>
        <a:off x="0" y="3898160"/>
        <a:ext cx="11187111" cy="779498"/>
      </dsp:txXfrm>
    </dsp:sp>
    <dsp:sp modelId="{0BC3C1AC-7E86-4710-9EC7-CA2DA8774F2D}">
      <dsp:nvSpPr>
        <dsp:cNvPr id="0" name=""/>
        <dsp:cNvSpPr/>
      </dsp:nvSpPr>
      <dsp:spPr>
        <a:xfrm>
          <a:off x="0" y="4677658"/>
          <a:ext cx="111871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005F3-29AC-40A0-B074-48E9AB7645F1}">
      <dsp:nvSpPr>
        <dsp:cNvPr id="0" name=""/>
        <dsp:cNvSpPr/>
      </dsp:nvSpPr>
      <dsp:spPr>
        <a:xfrm>
          <a:off x="0" y="4677658"/>
          <a:ext cx="11187111" cy="779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Otomasi Intelektual:</a:t>
          </a:r>
          <a:r>
            <a:rPr lang="en-US" sz="2100" kern="1200" dirty="0"/>
            <a:t> Tidak hanya otomatisasi fisik (robotika), tetapi juga otomatisasi kreatif dan intelektual (misalnya, desain, seni, dan penelitian).</a:t>
          </a:r>
        </a:p>
      </dsp:txBody>
      <dsp:txXfrm>
        <a:off x="0" y="4677658"/>
        <a:ext cx="11187111" cy="779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99A85-BF09-4720-AA49-3763025F62E9}">
      <dsp:nvSpPr>
        <dsp:cNvPr id="0" name=""/>
        <dsp:cNvSpPr/>
      </dsp:nvSpPr>
      <dsp:spPr>
        <a:xfrm>
          <a:off x="0" y="367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56497-2261-4905-BE40-9CE02A5E6C40}">
      <dsp:nvSpPr>
        <dsp:cNvPr id="0" name=""/>
        <dsp:cNvSpPr/>
      </dsp:nvSpPr>
      <dsp:spPr>
        <a:xfrm>
          <a:off x="0" y="3678"/>
          <a:ext cx="10515600" cy="805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highlight>
                <a:srgbClr val="00FFFF"/>
              </a:highlight>
            </a:rPr>
            <a:t>4. Mendukung Kolaborasi dan Penyebaran Pengetahuan</a:t>
          </a:r>
          <a:endParaRPr lang="en-US" sz="3200" kern="1200" dirty="0">
            <a:highlight>
              <a:srgbClr val="00FFFF"/>
            </a:highlight>
          </a:endParaRPr>
        </a:p>
      </dsp:txBody>
      <dsp:txXfrm>
        <a:off x="0" y="3678"/>
        <a:ext cx="10515600" cy="805257"/>
      </dsp:txXfrm>
    </dsp:sp>
    <dsp:sp modelId="{5E6A29B0-2263-4373-87E8-4B644B60A938}">
      <dsp:nvSpPr>
        <dsp:cNvPr id="0" name=""/>
        <dsp:cNvSpPr/>
      </dsp:nvSpPr>
      <dsp:spPr>
        <a:xfrm>
          <a:off x="0" y="80893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59C58-5344-443D-93F9-8C6A75FE0D49}">
      <dsp:nvSpPr>
        <dsp:cNvPr id="0" name=""/>
        <dsp:cNvSpPr/>
      </dsp:nvSpPr>
      <dsp:spPr>
        <a:xfrm>
          <a:off x="0" y="808936"/>
          <a:ext cx="10515600" cy="172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en-US" sz="3400" kern="1200" dirty="0"/>
            <a:t>Teknologi digital memfasilitasi kolaborasi antara cabang Aisyiyah, peneliti, dan mitra strategis.</a:t>
          </a:r>
        </a:p>
      </dsp:txBody>
      <dsp:txXfrm>
        <a:off x="0" y="808936"/>
        <a:ext cx="10515600" cy="1724615"/>
      </dsp:txXfrm>
    </dsp:sp>
    <dsp:sp modelId="{AB80F201-2BFD-407B-8850-D29B8319BA1B}">
      <dsp:nvSpPr>
        <dsp:cNvPr id="0" name=""/>
        <dsp:cNvSpPr/>
      </dsp:nvSpPr>
      <dsp:spPr>
        <a:xfrm>
          <a:off x="0" y="253355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BF849-20A8-4395-B45F-C828FB42D75D}">
      <dsp:nvSpPr>
        <dsp:cNvPr id="0" name=""/>
        <dsp:cNvSpPr/>
      </dsp:nvSpPr>
      <dsp:spPr>
        <a:xfrm>
          <a:off x="0" y="2533552"/>
          <a:ext cx="10515600" cy="172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en-US" sz="3400" kern="1200" dirty="0"/>
            <a:t>Repository digital memungkinkan penyebaran publikasi penelitian, hasil survei, dan laporan kepada semua pihak terkait.</a:t>
          </a:r>
        </a:p>
      </dsp:txBody>
      <dsp:txXfrm>
        <a:off x="0" y="2533552"/>
        <a:ext cx="10515600" cy="1724615"/>
      </dsp:txXfrm>
    </dsp:sp>
    <dsp:sp modelId="{26D10C73-4F7C-4DD9-9522-33595ECC0C50}">
      <dsp:nvSpPr>
        <dsp:cNvPr id="0" name=""/>
        <dsp:cNvSpPr/>
      </dsp:nvSpPr>
      <dsp:spPr>
        <a:xfrm>
          <a:off x="0" y="425816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1E985-680E-4F17-A632-C0D5A7C1B915}">
      <dsp:nvSpPr>
        <dsp:cNvPr id="0" name=""/>
        <dsp:cNvSpPr/>
      </dsp:nvSpPr>
      <dsp:spPr>
        <a:xfrm>
          <a:off x="0" y="4258168"/>
          <a:ext cx="10515600" cy="172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en-US" sz="3400" b="1" kern="1200" dirty="0">
              <a:solidFill>
                <a:srgbClr val="FF0000"/>
              </a:solidFill>
            </a:rPr>
            <a:t>Manfaat</a:t>
          </a:r>
          <a:r>
            <a:rPr lang="en-US" sz="3400" b="1" kern="1200" dirty="0"/>
            <a:t>:</a:t>
          </a:r>
          <a:r>
            <a:rPr lang="en-US" sz="3400" kern="1200" dirty="0"/>
            <a:t> Pengetahuan lebih mudah disebarluaskan, meningkatkan partisipasi dan dukungan terhadap program LPPA.</a:t>
          </a:r>
        </a:p>
      </dsp:txBody>
      <dsp:txXfrm>
        <a:off x="0" y="4258168"/>
        <a:ext cx="10515600" cy="1724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2B19F-0C7F-471C-82A7-A0C6BB7D2915}">
      <dsp:nvSpPr>
        <dsp:cNvPr id="0" name=""/>
        <dsp:cNvSpPr/>
      </dsp:nvSpPr>
      <dsp:spPr>
        <a:xfrm>
          <a:off x="0" y="2496242"/>
          <a:ext cx="10430358" cy="16378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Menetapkan tujuan jangka panjang transformasi digital organisasi, seperti memperluas dampak sosial dan meningkatkan efisiensi internal.</a:t>
          </a:r>
        </a:p>
      </dsp:txBody>
      <dsp:txXfrm>
        <a:off x="0" y="2496242"/>
        <a:ext cx="10430358" cy="884414"/>
      </dsp:txXfrm>
    </dsp:sp>
    <dsp:sp modelId="{77F328C5-EA75-4D36-BAD7-B64F1DE29A0C}">
      <dsp:nvSpPr>
        <dsp:cNvPr id="0" name=""/>
        <dsp:cNvSpPr/>
      </dsp:nvSpPr>
      <dsp:spPr>
        <a:xfrm>
          <a:off x="0" y="3347901"/>
          <a:ext cx="10430358" cy="7533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highlight>
                <a:srgbClr val="FFFF00"/>
              </a:highlight>
            </a:rPr>
            <a:t>Contoh</a:t>
          </a:r>
          <a:r>
            <a:rPr lang="en-US" sz="2400" kern="1200" dirty="0"/>
            <a:t>: Meningkatkan pemberdayaan perempuan Muslim berbasis teknologi digital di berbagai wilayah.</a:t>
          </a:r>
        </a:p>
      </dsp:txBody>
      <dsp:txXfrm>
        <a:off x="0" y="3347901"/>
        <a:ext cx="10430358" cy="753390"/>
      </dsp:txXfrm>
    </dsp:sp>
    <dsp:sp modelId="{2C63A046-C28C-42C8-A473-D9E34DE828FC}">
      <dsp:nvSpPr>
        <dsp:cNvPr id="0" name=""/>
        <dsp:cNvSpPr/>
      </dsp:nvSpPr>
      <dsp:spPr>
        <a:xfrm rot="10800000">
          <a:off x="0" y="1864"/>
          <a:ext cx="10430358" cy="251894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Transformasi digital organisasi ‘Aisyiyah menghadapi era AI memerlukan langkah strategis dan integrasi teknologi untuk meningkatkan efisiensi, relevansi, dan dampak sosial. </a:t>
          </a:r>
        </a:p>
      </dsp:txBody>
      <dsp:txXfrm rot="-10800000">
        <a:off x="0" y="1864"/>
        <a:ext cx="10430358" cy="884149"/>
      </dsp:txXfrm>
    </dsp:sp>
    <dsp:sp modelId="{66CB5311-C58F-4D33-B4BD-DCFB480B7708}">
      <dsp:nvSpPr>
        <dsp:cNvPr id="0" name=""/>
        <dsp:cNvSpPr/>
      </dsp:nvSpPr>
      <dsp:spPr>
        <a:xfrm>
          <a:off x="0" y="886014"/>
          <a:ext cx="10430358" cy="75316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1. Membangun Visi Digital</a:t>
          </a:r>
          <a:endParaRPr lang="en-US" sz="2400" kern="1200" dirty="0"/>
        </a:p>
      </dsp:txBody>
      <dsp:txXfrm>
        <a:off x="0" y="886014"/>
        <a:ext cx="10430358" cy="753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B504B-A40F-479C-AB82-2945B4C45B65}">
      <dsp:nvSpPr>
        <dsp:cNvPr id="0" name=""/>
        <dsp:cNvSpPr/>
      </dsp:nvSpPr>
      <dsp:spPr>
        <a:xfrm>
          <a:off x="0" y="3696613"/>
          <a:ext cx="2712243" cy="242537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95" tIns="206248" rIns="192895" bIns="206248" numCol="1" spcCol="1270" anchor="ctr" anchorCtr="0">
          <a:noAutofit/>
        </a:bodyPr>
        <a:lstStyle/>
        <a:p>
          <a:pPr marL="0" lvl="0" indent="0" algn="ctr" defTabSz="1289050">
            <a:lnSpc>
              <a:spcPct val="90000"/>
            </a:lnSpc>
            <a:spcBef>
              <a:spcPct val="0"/>
            </a:spcBef>
            <a:spcAft>
              <a:spcPct val="35000"/>
            </a:spcAft>
            <a:buNone/>
          </a:pPr>
          <a:r>
            <a:rPr lang="en-US" sz="2900" b="1" i="0" kern="1200" baseline="0" dirty="0"/>
            <a:t>3</a:t>
          </a:r>
        </a:p>
        <a:p>
          <a:pPr marL="0" lvl="0" indent="0" algn="ctr" defTabSz="1289050">
            <a:lnSpc>
              <a:spcPct val="90000"/>
            </a:lnSpc>
            <a:spcBef>
              <a:spcPct val="0"/>
            </a:spcBef>
            <a:spcAft>
              <a:spcPct val="35000"/>
            </a:spcAft>
            <a:buNone/>
          </a:pPr>
          <a:r>
            <a:rPr lang="en-US" sz="2900" b="1" i="0" kern="1200" baseline="0" dirty="0"/>
            <a:t>Pemanfaatan AI</a:t>
          </a:r>
          <a:endParaRPr lang="en-US" sz="2900" kern="1200" dirty="0"/>
        </a:p>
      </dsp:txBody>
      <dsp:txXfrm>
        <a:off x="0" y="3696613"/>
        <a:ext cx="2712243" cy="2425378"/>
      </dsp:txXfrm>
    </dsp:sp>
    <dsp:sp modelId="{6CF60BE0-1849-495E-B956-DA401B8FC6AE}">
      <dsp:nvSpPr>
        <dsp:cNvPr id="0" name=""/>
        <dsp:cNvSpPr/>
      </dsp:nvSpPr>
      <dsp:spPr>
        <a:xfrm>
          <a:off x="2712243" y="3696613"/>
          <a:ext cx="8136731" cy="24253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051" tIns="266700" rIns="165051" bIns="266700" numCol="1" spcCol="1270" anchor="ctr" anchorCtr="0">
          <a:noAutofit/>
        </a:bodyPr>
        <a:lstStyle/>
        <a:p>
          <a:pPr marL="0" lvl="0" indent="0" algn="l" defTabSz="933450">
            <a:lnSpc>
              <a:spcPct val="90000"/>
            </a:lnSpc>
            <a:spcBef>
              <a:spcPct val="0"/>
            </a:spcBef>
            <a:spcAft>
              <a:spcPct val="35000"/>
            </a:spcAft>
            <a:buNone/>
          </a:pPr>
          <a:r>
            <a:rPr lang="en-US" sz="2100" b="1" i="0" kern="1200" baseline="0" dirty="0"/>
            <a:t>AI untuk Edukasi:</a:t>
          </a:r>
          <a:r>
            <a:rPr lang="en-US" sz="2100" b="0" i="0" kern="1200" baseline="0" dirty="0"/>
            <a:t> Mengembangkan konten pembelajaran berbasis AI, seperti modul dakwah interaktif.</a:t>
          </a:r>
          <a:endParaRPr lang="en-US" sz="2100" kern="1200" dirty="0"/>
        </a:p>
        <a:p>
          <a:pPr marL="0" lvl="0" indent="0" algn="l" defTabSz="933450">
            <a:lnSpc>
              <a:spcPct val="90000"/>
            </a:lnSpc>
            <a:spcBef>
              <a:spcPct val="0"/>
            </a:spcBef>
            <a:spcAft>
              <a:spcPct val="35000"/>
            </a:spcAft>
            <a:buNone/>
          </a:pPr>
          <a:r>
            <a:rPr lang="en-US" sz="2100" b="1" i="0" kern="1200" baseline="0" dirty="0"/>
            <a:t>AI untuk Operasional:</a:t>
          </a:r>
          <a:r>
            <a:rPr lang="en-US" sz="2100" b="0" i="0" kern="1200" baseline="0" dirty="0"/>
            <a:t> Automasi laporan dan analisis data.</a:t>
          </a:r>
          <a:endParaRPr lang="en-US" sz="2100" kern="1200" dirty="0"/>
        </a:p>
        <a:p>
          <a:pPr marL="0" lvl="0" indent="0" algn="l" defTabSz="933450">
            <a:lnSpc>
              <a:spcPct val="90000"/>
            </a:lnSpc>
            <a:spcBef>
              <a:spcPct val="0"/>
            </a:spcBef>
            <a:spcAft>
              <a:spcPct val="35000"/>
            </a:spcAft>
            <a:buNone/>
          </a:pPr>
          <a:r>
            <a:rPr lang="en-US" sz="2100" b="0" i="0" kern="1200" baseline="0" dirty="0">
              <a:highlight>
                <a:srgbClr val="FFFF00"/>
              </a:highlight>
            </a:rPr>
            <a:t>Contoh</a:t>
          </a:r>
          <a:r>
            <a:rPr lang="en-US" sz="2100" b="0" i="0" kern="1200" baseline="0" dirty="0"/>
            <a:t>: Menggunakan generative AI seperti GPT untuk menyusun draf laporan atau artikel penelitian.</a:t>
          </a:r>
          <a:endParaRPr lang="en-US" sz="2100" kern="1200" dirty="0"/>
        </a:p>
      </dsp:txBody>
      <dsp:txXfrm>
        <a:off x="2712243" y="3696613"/>
        <a:ext cx="8136731" cy="2425378"/>
      </dsp:txXfrm>
    </dsp:sp>
    <dsp:sp modelId="{8A6E724E-6B7F-4C2E-9CF9-019F921CA2B2}">
      <dsp:nvSpPr>
        <dsp:cNvPr id="0" name=""/>
        <dsp:cNvSpPr/>
      </dsp:nvSpPr>
      <dsp:spPr>
        <a:xfrm rot="10800000">
          <a:off x="0" y="2761"/>
          <a:ext cx="2712243" cy="373023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895" tIns="206248" rIns="192895" bIns="206248" numCol="1" spcCol="1270" anchor="ctr" anchorCtr="0">
          <a:noAutofit/>
        </a:bodyPr>
        <a:lstStyle/>
        <a:p>
          <a:pPr marL="0" lvl="0" indent="0" algn="ctr" defTabSz="1289050">
            <a:lnSpc>
              <a:spcPct val="90000"/>
            </a:lnSpc>
            <a:spcBef>
              <a:spcPct val="0"/>
            </a:spcBef>
            <a:spcAft>
              <a:spcPct val="35000"/>
            </a:spcAft>
            <a:buNone/>
          </a:pPr>
          <a:r>
            <a:rPr lang="en-US" sz="2900" b="1" i="0" kern="1200" baseline="0" dirty="0"/>
            <a:t>2</a:t>
          </a:r>
        </a:p>
        <a:p>
          <a:pPr marL="0" lvl="0" indent="0" algn="ctr" defTabSz="1289050">
            <a:lnSpc>
              <a:spcPct val="90000"/>
            </a:lnSpc>
            <a:spcBef>
              <a:spcPct val="0"/>
            </a:spcBef>
            <a:spcAft>
              <a:spcPct val="35000"/>
            </a:spcAft>
            <a:buNone/>
          </a:pPr>
          <a:r>
            <a:rPr lang="en-US" sz="2900" b="1" i="0" kern="1200" baseline="0" dirty="0"/>
            <a:t>Digitalisasi dan Pengelolaan Data</a:t>
          </a:r>
          <a:endParaRPr lang="en-US" sz="2900" kern="1200" dirty="0"/>
        </a:p>
      </dsp:txBody>
      <dsp:txXfrm rot="-10800000">
        <a:off x="0" y="2761"/>
        <a:ext cx="2712243" cy="2424651"/>
      </dsp:txXfrm>
    </dsp:sp>
    <dsp:sp modelId="{19302BDD-3E5E-481C-BD2E-678A7954595D}">
      <dsp:nvSpPr>
        <dsp:cNvPr id="0" name=""/>
        <dsp:cNvSpPr/>
      </dsp:nvSpPr>
      <dsp:spPr>
        <a:xfrm>
          <a:off x="2712243" y="2761"/>
          <a:ext cx="8136731" cy="242465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051" tIns="266700" rIns="165051" bIns="26670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Migrasi dokumen dan informasi penting ke sistem digital berbasis cloud.</a:t>
          </a:r>
          <a:endParaRPr lang="en-US" sz="2100" kern="1200" dirty="0"/>
        </a:p>
        <a:p>
          <a:pPr marL="0" lvl="0" indent="0" algn="l" defTabSz="933450">
            <a:lnSpc>
              <a:spcPct val="90000"/>
            </a:lnSpc>
            <a:spcBef>
              <a:spcPct val="0"/>
            </a:spcBef>
            <a:spcAft>
              <a:spcPct val="35000"/>
            </a:spcAft>
            <a:buNone/>
          </a:pPr>
          <a:r>
            <a:rPr lang="en-US" sz="2100" b="0" i="0" kern="1200" baseline="0" dirty="0"/>
            <a:t>Mengintegrasikan data dari berbagai program untuk analisis berbasis bukti.</a:t>
          </a:r>
          <a:endParaRPr lang="en-US" sz="2100" kern="1200" dirty="0"/>
        </a:p>
        <a:p>
          <a:pPr marL="0" lvl="0" indent="0" algn="l" defTabSz="933450">
            <a:lnSpc>
              <a:spcPct val="90000"/>
            </a:lnSpc>
            <a:spcBef>
              <a:spcPct val="0"/>
            </a:spcBef>
            <a:spcAft>
              <a:spcPct val="35000"/>
            </a:spcAft>
            <a:buNone/>
          </a:pPr>
          <a:r>
            <a:rPr lang="en-US" sz="2100" b="0" i="0" kern="1200" baseline="0" dirty="0">
              <a:highlight>
                <a:srgbClr val="FFFF00"/>
              </a:highlight>
            </a:rPr>
            <a:t>Contoh</a:t>
          </a:r>
          <a:r>
            <a:rPr lang="en-US" sz="2100" b="0" i="0" kern="1200" baseline="0" dirty="0"/>
            <a:t>: Sistem basis data terpusat untuk menyimpan hasil penelitian, laporan program, dan evaluasi kegiatan.</a:t>
          </a:r>
          <a:endParaRPr lang="en-US" sz="2100" kern="1200" dirty="0"/>
        </a:p>
      </dsp:txBody>
      <dsp:txXfrm>
        <a:off x="2712243" y="2761"/>
        <a:ext cx="8136731" cy="24246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EBBE3-8B89-454E-AF07-017142E9A708}">
      <dsp:nvSpPr>
        <dsp:cNvPr id="0" name=""/>
        <dsp:cNvSpPr/>
      </dsp:nvSpPr>
      <dsp:spPr>
        <a:xfrm>
          <a:off x="0" y="53701"/>
          <a:ext cx="7039865" cy="704339"/>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en-US" sz="2800" b="1" kern="1200" dirty="0"/>
            <a:t>Efisiensi Operasional:</a:t>
          </a:r>
          <a:endParaRPr lang="en-US" sz="2800" kern="1200" dirty="0"/>
        </a:p>
      </dsp:txBody>
      <dsp:txXfrm>
        <a:off x="34383" y="88084"/>
        <a:ext cx="6971099" cy="635573"/>
      </dsp:txXfrm>
    </dsp:sp>
    <dsp:sp modelId="{0303F89D-3B8B-4358-A56E-ABCAB3CF5F67}">
      <dsp:nvSpPr>
        <dsp:cNvPr id="0" name=""/>
        <dsp:cNvSpPr/>
      </dsp:nvSpPr>
      <dsp:spPr>
        <a:xfrm>
          <a:off x="0" y="758041"/>
          <a:ext cx="7039865"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16" tIns="35560" rIns="199136" bIns="35560" numCol="1" spcCol="1270" anchor="t" anchorCtr="0">
          <a:noAutofit/>
        </a:bodyPr>
        <a:lstStyle/>
        <a:p>
          <a:pPr marL="228600" lvl="1" indent="-228600" algn="l" defTabSz="977900">
            <a:lnSpc>
              <a:spcPct val="100000"/>
            </a:lnSpc>
            <a:spcBef>
              <a:spcPct val="0"/>
            </a:spcBef>
            <a:spcAft>
              <a:spcPct val="20000"/>
            </a:spcAft>
            <a:buChar char="•"/>
          </a:pPr>
          <a:r>
            <a:rPr lang="en-US" sz="2200" kern="1200" dirty="0"/>
            <a:t>Proses administrasi lebih cepat dengan sistem otomatis.</a:t>
          </a:r>
        </a:p>
        <a:p>
          <a:pPr marL="228600" lvl="1" indent="-228600" algn="l" defTabSz="977900">
            <a:lnSpc>
              <a:spcPct val="100000"/>
            </a:lnSpc>
            <a:spcBef>
              <a:spcPct val="0"/>
            </a:spcBef>
            <a:spcAft>
              <a:spcPct val="20000"/>
            </a:spcAft>
            <a:buChar char="•"/>
          </a:pPr>
          <a:r>
            <a:rPr lang="en-US" sz="2200" kern="1200" dirty="0"/>
            <a:t>Data terpusat mempermudah koordinasi antar cabang.</a:t>
          </a:r>
        </a:p>
      </dsp:txBody>
      <dsp:txXfrm>
        <a:off x="0" y="758041"/>
        <a:ext cx="7039865" cy="1449000"/>
      </dsp:txXfrm>
    </dsp:sp>
    <dsp:sp modelId="{DCFF41FD-3F45-4437-95D9-2DF0187E4797}">
      <dsp:nvSpPr>
        <dsp:cNvPr id="0" name=""/>
        <dsp:cNvSpPr/>
      </dsp:nvSpPr>
      <dsp:spPr>
        <a:xfrm>
          <a:off x="0" y="2207041"/>
          <a:ext cx="7039865" cy="704339"/>
        </a:xfrm>
        <a:prstGeom prst="roundRect">
          <a:avLst/>
        </a:prstGeom>
        <a:gradFill rotWithShape="0">
          <a:gsLst>
            <a:gs pos="0">
              <a:schemeClr val="accent2">
                <a:hueOff val="1847440"/>
                <a:satOff val="-318"/>
                <a:lumOff val="-3268"/>
                <a:alphaOff val="0"/>
                <a:tint val="94000"/>
                <a:satMod val="103000"/>
                <a:lumMod val="102000"/>
              </a:schemeClr>
            </a:gs>
            <a:gs pos="50000">
              <a:schemeClr val="accent2">
                <a:hueOff val="1847440"/>
                <a:satOff val="-318"/>
                <a:lumOff val="-3268"/>
                <a:alphaOff val="0"/>
                <a:shade val="100000"/>
                <a:satMod val="110000"/>
                <a:lumMod val="100000"/>
              </a:schemeClr>
            </a:gs>
            <a:gs pos="100000">
              <a:schemeClr val="accent2">
                <a:hueOff val="1847440"/>
                <a:satOff val="-318"/>
                <a:lumOff val="-3268"/>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en-US" sz="2800" b="1" kern="1200" dirty="0"/>
            <a:t>Pengambilan Keputusan Berbasis Data:</a:t>
          </a:r>
          <a:endParaRPr lang="en-US" sz="2800" kern="1200" dirty="0"/>
        </a:p>
      </dsp:txBody>
      <dsp:txXfrm>
        <a:off x="34383" y="2241424"/>
        <a:ext cx="6971099" cy="635573"/>
      </dsp:txXfrm>
    </dsp:sp>
    <dsp:sp modelId="{036A9A50-8674-4FD2-A9C6-7A72CCC59877}">
      <dsp:nvSpPr>
        <dsp:cNvPr id="0" name=""/>
        <dsp:cNvSpPr/>
      </dsp:nvSpPr>
      <dsp:spPr>
        <a:xfrm>
          <a:off x="0" y="2911381"/>
          <a:ext cx="7039865"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16" tIns="35560" rIns="199136" bIns="35560" numCol="1" spcCol="1270" anchor="t" anchorCtr="0">
          <a:noAutofit/>
        </a:bodyPr>
        <a:lstStyle/>
        <a:p>
          <a:pPr marL="228600" lvl="1" indent="-228600" algn="l" defTabSz="977900">
            <a:lnSpc>
              <a:spcPct val="100000"/>
            </a:lnSpc>
            <a:spcBef>
              <a:spcPct val="0"/>
            </a:spcBef>
            <a:spcAft>
              <a:spcPct val="20000"/>
            </a:spcAft>
            <a:buChar char="•"/>
          </a:pPr>
          <a:r>
            <a:rPr lang="en-US" sz="2200" kern="1200" dirty="0"/>
            <a:t>Analisis data real-time mendukung strategi berbasis bukti.</a:t>
          </a:r>
        </a:p>
      </dsp:txBody>
      <dsp:txXfrm>
        <a:off x="0" y="2911381"/>
        <a:ext cx="7039865" cy="724500"/>
      </dsp:txXfrm>
    </dsp:sp>
    <dsp:sp modelId="{2B287A67-0140-4B3A-A603-1D8D7F6329D3}">
      <dsp:nvSpPr>
        <dsp:cNvPr id="0" name=""/>
        <dsp:cNvSpPr/>
      </dsp:nvSpPr>
      <dsp:spPr>
        <a:xfrm>
          <a:off x="0" y="3635881"/>
          <a:ext cx="7039865" cy="704339"/>
        </a:xfrm>
        <a:prstGeom prst="roundRect">
          <a:avLst/>
        </a:prstGeom>
        <a:gradFill rotWithShape="0">
          <a:gsLst>
            <a:gs pos="0">
              <a:schemeClr val="accent2">
                <a:hueOff val="3694879"/>
                <a:satOff val="-635"/>
                <a:lumOff val="-6536"/>
                <a:alphaOff val="0"/>
                <a:tint val="94000"/>
                <a:satMod val="103000"/>
                <a:lumMod val="102000"/>
              </a:schemeClr>
            </a:gs>
            <a:gs pos="50000">
              <a:schemeClr val="accent2">
                <a:hueOff val="3694879"/>
                <a:satOff val="-635"/>
                <a:lumOff val="-6536"/>
                <a:alphaOff val="0"/>
                <a:shade val="100000"/>
                <a:satMod val="110000"/>
                <a:lumMod val="100000"/>
              </a:schemeClr>
            </a:gs>
            <a:gs pos="100000">
              <a:schemeClr val="accent2">
                <a:hueOff val="3694879"/>
                <a:satOff val="-635"/>
                <a:lumOff val="-6536"/>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en-US" sz="2800" b="1" kern="1200" dirty="0"/>
            <a:t>Dampak Sosial yang Lebih Luas:</a:t>
          </a:r>
          <a:endParaRPr lang="en-US" sz="2800" kern="1200" dirty="0"/>
        </a:p>
      </dsp:txBody>
      <dsp:txXfrm>
        <a:off x="34383" y="3670264"/>
        <a:ext cx="6971099" cy="635573"/>
      </dsp:txXfrm>
    </dsp:sp>
    <dsp:sp modelId="{892D5431-D1D6-4F0D-84AF-C0A6939FB63C}">
      <dsp:nvSpPr>
        <dsp:cNvPr id="0" name=""/>
        <dsp:cNvSpPr/>
      </dsp:nvSpPr>
      <dsp:spPr>
        <a:xfrm>
          <a:off x="0" y="4340221"/>
          <a:ext cx="7039865"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16" tIns="35560" rIns="199136" bIns="35560" numCol="1" spcCol="1270" anchor="t" anchorCtr="0">
          <a:noAutofit/>
        </a:bodyPr>
        <a:lstStyle/>
        <a:p>
          <a:pPr marL="228600" lvl="1" indent="-228600" algn="l" defTabSz="977900">
            <a:lnSpc>
              <a:spcPct val="100000"/>
            </a:lnSpc>
            <a:spcBef>
              <a:spcPct val="0"/>
            </a:spcBef>
            <a:spcAft>
              <a:spcPct val="20000"/>
            </a:spcAft>
            <a:buChar char="•"/>
          </a:pPr>
          <a:r>
            <a:rPr lang="en-US" sz="2200" kern="1200" dirty="0"/>
            <a:t>Program dapat menjangkau lebih banyak masyarakat melalui teknologi.</a:t>
          </a:r>
        </a:p>
      </dsp:txBody>
      <dsp:txXfrm>
        <a:off x="0" y="4340221"/>
        <a:ext cx="7039865" cy="724500"/>
      </dsp:txXfrm>
    </dsp:sp>
    <dsp:sp modelId="{80543859-6A2C-4287-859C-56EAEC6E103B}">
      <dsp:nvSpPr>
        <dsp:cNvPr id="0" name=""/>
        <dsp:cNvSpPr/>
      </dsp:nvSpPr>
      <dsp:spPr>
        <a:xfrm>
          <a:off x="0" y="5064721"/>
          <a:ext cx="7039865" cy="704339"/>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00000"/>
            </a:lnSpc>
            <a:spcBef>
              <a:spcPct val="0"/>
            </a:spcBef>
            <a:spcAft>
              <a:spcPct val="35000"/>
            </a:spcAft>
            <a:buNone/>
          </a:pPr>
          <a:r>
            <a:rPr lang="en-US" sz="2800" b="1" kern="1200" dirty="0"/>
            <a:t>Inovasi yang Berkelanjutan:</a:t>
          </a:r>
          <a:endParaRPr lang="en-US" sz="2800" kern="1200" dirty="0"/>
        </a:p>
      </dsp:txBody>
      <dsp:txXfrm>
        <a:off x="34383" y="5099104"/>
        <a:ext cx="6971099" cy="635573"/>
      </dsp:txXfrm>
    </dsp:sp>
    <dsp:sp modelId="{88DF3489-0276-4DD1-9065-C5752E5F306F}">
      <dsp:nvSpPr>
        <dsp:cNvPr id="0" name=""/>
        <dsp:cNvSpPr/>
      </dsp:nvSpPr>
      <dsp:spPr>
        <a:xfrm>
          <a:off x="0" y="5769061"/>
          <a:ext cx="7039865"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16" tIns="35560" rIns="199136" bIns="35560" numCol="1" spcCol="1270" anchor="t" anchorCtr="0">
          <a:noAutofit/>
        </a:bodyPr>
        <a:lstStyle/>
        <a:p>
          <a:pPr marL="228600" lvl="1" indent="-228600" algn="l" defTabSz="977900">
            <a:lnSpc>
              <a:spcPct val="100000"/>
            </a:lnSpc>
            <a:spcBef>
              <a:spcPct val="0"/>
            </a:spcBef>
            <a:spcAft>
              <a:spcPct val="20000"/>
            </a:spcAft>
            <a:buChar char="•"/>
          </a:pPr>
          <a:r>
            <a:rPr lang="en-US" sz="2200" kern="1200" dirty="0"/>
            <a:t>Teknologi AI mendorong kreativitas dan efisiensi dalam pengembangan program.</a:t>
          </a:r>
        </a:p>
      </dsp:txBody>
      <dsp:txXfrm>
        <a:off x="0" y="5769061"/>
        <a:ext cx="7039865" cy="724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DE226-7D9B-4664-9435-79B6024468D1}">
      <dsp:nvSpPr>
        <dsp:cNvPr id="0" name=""/>
        <dsp:cNvSpPr/>
      </dsp:nvSpPr>
      <dsp:spPr>
        <a:xfrm>
          <a:off x="0" y="225985"/>
          <a:ext cx="7707467" cy="6475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Pembuatan Laporan Otomatis:</a:t>
          </a:r>
          <a:endParaRPr lang="en-US" sz="2700" kern="1200" dirty="0"/>
        </a:p>
      </dsp:txBody>
      <dsp:txXfrm>
        <a:off x="31613" y="257598"/>
        <a:ext cx="7644241" cy="584369"/>
      </dsp:txXfrm>
    </dsp:sp>
    <dsp:sp modelId="{9FBEEE2A-CFA6-48A6-BC1F-10B198EFE88F}">
      <dsp:nvSpPr>
        <dsp:cNvPr id="0" name=""/>
        <dsp:cNvSpPr/>
      </dsp:nvSpPr>
      <dsp:spPr>
        <a:xfrm>
          <a:off x="0" y="873580"/>
          <a:ext cx="7707467"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7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Gen AI seperti GPT digunakan untuk menyusun laporan perkembangan program berdasarkan data yang tersimpan di basis data.</a:t>
          </a:r>
        </a:p>
      </dsp:txBody>
      <dsp:txXfrm>
        <a:off x="0" y="873580"/>
        <a:ext cx="7707467" cy="950130"/>
      </dsp:txXfrm>
    </dsp:sp>
    <dsp:sp modelId="{37011B0A-F376-4AC6-B42E-AC10593653AD}">
      <dsp:nvSpPr>
        <dsp:cNvPr id="0" name=""/>
        <dsp:cNvSpPr/>
      </dsp:nvSpPr>
      <dsp:spPr>
        <a:xfrm>
          <a:off x="0" y="1823710"/>
          <a:ext cx="7707467" cy="64759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Analisis Tren Data:</a:t>
          </a:r>
          <a:endParaRPr lang="en-US" sz="2700" kern="1200" dirty="0"/>
        </a:p>
      </dsp:txBody>
      <dsp:txXfrm>
        <a:off x="31613" y="1855323"/>
        <a:ext cx="7644241" cy="584369"/>
      </dsp:txXfrm>
    </dsp:sp>
    <dsp:sp modelId="{C30F2439-3217-41AE-B47F-5D3C2DE2A060}">
      <dsp:nvSpPr>
        <dsp:cNvPr id="0" name=""/>
        <dsp:cNvSpPr/>
      </dsp:nvSpPr>
      <dsp:spPr>
        <a:xfrm>
          <a:off x="0" y="2471305"/>
          <a:ext cx="7707467"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7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Gen AI menganalisis data dari basis data untuk mengidentifikasi tren keberhasilan program dan menyarankan perbaikan.</a:t>
          </a:r>
        </a:p>
      </dsp:txBody>
      <dsp:txXfrm>
        <a:off x="0" y="2471305"/>
        <a:ext cx="7707467" cy="656707"/>
      </dsp:txXfrm>
    </dsp:sp>
    <dsp:sp modelId="{3C645A3B-FC0E-4E7D-8CB3-FE49D0E77810}">
      <dsp:nvSpPr>
        <dsp:cNvPr id="0" name=""/>
        <dsp:cNvSpPr/>
      </dsp:nvSpPr>
      <dsp:spPr>
        <a:xfrm>
          <a:off x="0" y="3128013"/>
          <a:ext cx="7707467" cy="64759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Pengelolaan Informasi:</a:t>
          </a:r>
          <a:endParaRPr lang="en-US" sz="2700" kern="1200" dirty="0"/>
        </a:p>
      </dsp:txBody>
      <dsp:txXfrm>
        <a:off x="31613" y="3159626"/>
        <a:ext cx="7644241" cy="584369"/>
      </dsp:txXfrm>
    </dsp:sp>
    <dsp:sp modelId="{3BECFDC7-E6A5-43FC-8B02-5998A8D5C5FD}">
      <dsp:nvSpPr>
        <dsp:cNvPr id="0" name=""/>
        <dsp:cNvSpPr/>
      </dsp:nvSpPr>
      <dsp:spPr>
        <a:xfrm>
          <a:off x="0" y="3775608"/>
          <a:ext cx="7707467"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7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Membantu pengurus merangkum data kompleks dalam bentuk ringkasan yang mudah dipahami.</a:t>
          </a:r>
        </a:p>
      </dsp:txBody>
      <dsp:txXfrm>
        <a:off x="0" y="3775608"/>
        <a:ext cx="7707467" cy="656707"/>
      </dsp:txXfrm>
    </dsp:sp>
    <dsp:sp modelId="{A4123DC2-030D-4D15-95D0-E1AF52E976A4}">
      <dsp:nvSpPr>
        <dsp:cNvPr id="0" name=""/>
        <dsp:cNvSpPr/>
      </dsp:nvSpPr>
      <dsp:spPr>
        <a:xfrm>
          <a:off x="0" y="4432315"/>
          <a:ext cx="7707467" cy="64759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Manfaat:</a:t>
          </a:r>
          <a:endParaRPr lang="en-US" sz="2700" kern="1200" dirty="0"/>
        </a:p>
      </dsp:txBody>
      <dsp:txXfrm>
        <a:off x="31613" y="4463928"/>
        <a:ext cx="7644241" cy="584369"/>
      </dsp:txXfrm>
    </dsp:sp>
    <dsp:sp modelId="{B2AF0872-AFCD-4F26-B995-CBE4769EA7CE}">
      <dsp:nvSpPr>
        <dsp:cNvPr id="0" name=""/>
        <dsp:cNvSpPr/>
      </dsp:nvSpPr>
      <dsp:spPr>
        <a:xfrm>
          <a:off x="0" y="5079910"/>
          <a:ext cx="7707467" cy="131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7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Mengurangi beban administrasi manual dalam pelaporan dan analisis.</a:t>
          </a:r>
        </a:p>
        <a:p>
          <a:pPr marL="228600" lvl="1" indent="-228600" algn="l" defTabSz="933450">
            <a:lnSpc>
              <a:spcPct val="90000"/>
            </a:lnSpc>
            <a:spcBef>
              <a:spcPct val="0"/>
            </a:spcBef>
            <a:spcAft>
              <a:spcPct val="20000"/>
            </a:spcAft>
            <a:buChar char="•"/>
          </a:pPr>
          <a:r>
            <a:rPr lang="en-US" sz="2100" kern="1200" dirty="0"/>
            <a:t>Memberikan wawasan berbasis data yang lebih mendalam untuk pengambilan keputusan.</a:t>
          </a:r>
        </a:p>
      </dsp:txBody>
      <dsp:txXfrm>
        <a:off x="0" y="5079910"/>
        <a:ext cx="7707467" cy="13134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5A5E4-6D5C-4776-806C-1FD3BA4D6B79}">
      <dsp:nvSpPr>
        <dsp:cNvPr id="0" name=""/>
        <dsp:cNvSpPr/>
      </dsp:nvSpPr>
      <dsp:spPr>
        <a:xfrm>
          <a:off x="0" y="35370"/>
          <a:ext cx="1111567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Penulisan Artikel dan Materi Edukasi:</a:t>
          </a:r>
          <a:endParaRPr lang="en-US" sz="2700" kern="1200" dirty="0"/>
        </a:p>
      </dsp:txBody>
      <dsp:txXfrm>
        <a:off x="31613" y="66983"/>
        <a:ext cx="11052449" cy="584369"/>
      </dsp:txXfrm>
    </dsp:sp>
    <dsp:sp modelId="{5832EDE7-673E-4CA4-945C-B701BFA8C1A1}">
      <dsp:nvSpPr>
        <dsp:cNvPr id="0" name=""/>
        <dsp:cNvSpPr/>
      </dsp:nvSpPr>
      <dsp:spPr>
        <a:xfrm>
          <a:off x="0" y="682965"/>
          <a:ext cx="11115675"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3" tIns="34290" rIns="192024" bIns="34290" numCol="1" spcCol="1270" anchor="t" anchorCtr="0">
          <a:noAutofit/>
        </a:bodyPr>
        <a:lstStyle/>
        <a:p>
          <a:pPr marL="228600" lvl="1" indent="-228600" algn="just" defTabSz="933450">
            <a:lnSpc>
              <a:spcPct val="90000"/>
            </a:lnSpc>
            <a:spcBef>
              <a:spcPct val="0"/>
            </a:spcBef>
            <a:spcAft>
              <a:spcPct val="20000"/>
            </a:spcAft>
            <a:buChar char="•"/>
          </a:pPr>
          <a:r>
            <a:rPr lang="en-US" sz="2100" kern="1200" dirty="0"/>
            <a:t>Gen AI digunakan untuk menghasilkan artikel ilmiah, modul pelatihan, dan materi edukasi berbasis Islam.</a:t>
          </a:r>
        </a:p>
      </dsp:txBody>
      <dsp:txXfrm>
        <a:off x="0" y="682965"/>
        <a:ext cx="11115675" cy="656707"/>
      </dsp:txXfrm>
    </dsp:sp>
    <dsp:sp modelId="{9315C4A5-8437-40FA-BE84-8512D14F2771}">
      <dsp:nvSpPr>
        <dsp:cNvPr id="0" name=""/>
        <dsp:cNvSpPr/>
      </dsp:nvSpPr>
      <dsp:spPr>
        <a:xfrm>
          <a:off x="0" y="1339672"/>
          <a:ext cx="1111567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Analisis Literatur:</a:t>
          </a:r>
          <a:endParaRPr lang="en-US" sz="2700" kern="1200" dirty="0"/>
        </a:p>
      </dsp:txBody>
      <dsp:txXfrm>
        <a:off x="31613" y="1371285"/>
        <a:ext cx="11052449" cy="584369"/>
      </dsp:txXfrm>
    </dsp:sp>
    <dsp:sp modelId="{E6839068-3AC2-4EA0-8563-ED61B6BB8273}">
      <dsp:nvSpPr>
        <dsp:cNvPr id="0" name=""/>
        <dsp:cNvSpPr/>
      </dsp:nvSpPr>
      <dsp:spPr>
        <a:xfrm>
          <a:off x="0" y="1987267"/>
          <a:ext cx="11115675"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3" tIns="34290" rIns="192024" bIns="34290" numCol="1" spcCol="1270" anchor="t" anchorCtr="0">
          <a:noAutofit/>
        </a:bodyPr>
        <a:lstStyle/>
        <a:p>
          <a:pPr marL="228600" lvl="1" indent="-228600" algn="just" defTabSz="933450">
            <a:lnSpc>
              <a:spcPct val="90000"/>
            </a:lnSpc>
            <a:spcBef>
              <a:spcPct val="0"/>
            </a:spcBef>
            <a:spcAft>
              <a:spcPct val="20000"/>
            </a:spcAft>
            <a:buChar char="•"/>
          </a:pPr>
          <a:r>
            <a:rPr lang="en-US" sz="2100" kern="1200" dirty="0"/>
            <a:t>Gen AI menganalisis literatur Islam untuk menemukan pola atau tema yang relevan dengan kebutuhan penelitian.</a:t>
          </a:r>
        </a:p>
      </dsp:txBody>
      <dsp:txXfrm>
        <a:off x="0" y="1987267"/>
        <a:ext cx="11115675" cy="656707"/>
      </dsp:txXfrm>
    </dsp:sp>
    <dsp:sp modelId="{36B0D44B-7892-4F40-8E3A-CE2AD7039554}">
      <dsp:nvSpPr>
        <dsp:cNvPr id="0" name=""/>
        <dsp:cNvSpPr/>
      </dsp:nvSpPr>
      <dsp:spPr>
        <a:xfrm>
          <a:off x="0" y="2643975"/>
          <a:ext cx="1111567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Pembuatan Konten Dakwah:</a:t>
          </a:r>
          <a:endParaRPr lang="en-US" sz="2700" kern="1200" dirty="0"/>
        </a:p>
      </dsp:txBody>
      <dsp:txXfrm>
        <a:off x="31613" y="2675588"/>
        <a:ext cx="11052449" cy="584369"/>
      </dsp:txXfrm>
    </dsp:sp>
    <dsp:sp modelId="{2857B110-574A-40DA-939E-90258B0E9E8A}">
      <dsp:nvSpPr>
        <dsp:cNvPr id="0" name=""/>
        <dsp:cNvSpPr/>
      </dsp:nvSpPr>
      <dsp:spPr>
        <a:xfrm>
          <a:off x="0" y="3291570"/>
          <a:ext cx="11115675"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3" tIns="34290" rIns="192024" bIns="34290" numCol="1" spcCol="1270" anchor="t" anchorCtr="0">
          <a:noAutofit/>
        </a:bodyPr>
        <a:lstStyle/>
        <a:p>
          <a:pPr marL="228600" lvl="1" indent="-228600" algn="just" defTabSz="933450">
            <a:lnSpc>
              <a:spcPct val="90000"/>
            </a:lnSpc>
            <a:spcBef>
              <a:spcPct val="0"/>
            </a:spcBef>
            <a:spcAft>
              <a:spcPct val="20000"/>
            </a:spcAft>
            <a:buChar char="•"/>
          </a:pPr>
          <a:r>
            <a:rPr lang="en-US" sz="2100" kern="1200" dirty="0"/>
            <a:t>Gen AI membuat konten dakwah interaktif, seperti video, infografik, atau teks khutbah, sesuai dengan target audiens.</a:t>
          </a:r>
        </a:p>
      </dsp:txBody>
      <dsp:txXfrm>
        <a:off x="0" y="3291570"/>
        <a:ext cx="11115675" cy="656707"/>
      </dsp:txXfrm>
    </dsp:sp>
    <dsp:sp modelId="{CDFEA2F0-7437-4949-ACA6-88931D44CF84}">
      <dsp:nvSpPr>
        <dsp:cNvPr id="0" name=""/>
        <dsp:cNvSpPr/>
      </dsp:nvSpPr>
      <dsp:spPr>
        <a:xfrm>
          <a:off x="0" y="3948277"/>
          <a:ext cx="11115675"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Manfaat:</a:t>
          </a:r>
          <a:endParaRPr lang="en-US" sz="2700" kern="1200" dirty="0"/>
        </a:p>
      </dsp:txBody>
      <dsp:txXfrm>
        <a:off x="31613" y="3979890"/>
        <a:ext cx="11052449" cy="584369"/>
      </dsp:txXfrm>
    </dsp:sp>
    <dsp:sp modelId="{566188EC-3ACE-43C5-8400-F78065C1E12A}">
      <dsp:nvSpPr>
        <dsp:cNvPr id="0" name=""/>
        <dsp:cNvSpPr/>
      </dsp:nvSpPr>
      <dsp:spPr>
        <a:xfrm>
          <a:off x="0" y="4595872"/>
          <a:ext cx="11115675"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3" tIns="34290" rIns="192024" bIns="34290" numCol="1" spcCol="1270" anchor="t" anchorCtr="0">
          <a:noAutofit/>
        </a:bodyPr>
        <a:lstStyle/>
        <a:p>
          <a:pPr marL="228600" lvl="1" indent="-228600" algn="just" defTabSz="933450">
            <a:lnSpc>
              <a:spcPct val="90000"/>
            </a:lnSpc>
            <a:spcBef>
              <a:spcPct val="0"/>
            </a:spcBef>
            <a:spcAft>
              <a:spcPct val="20000"/>
            </a:spcAft>
            <a:buChar char="•"/>
          </a:pPr>
          <a:r>
            <a:rPr lang="en-US" sz="2100" kern="1200" dirty="0"/>
            <a:t>Mempercepat proses penulisan dan pengembangan materi berbasis Islam.</a:t>
          </a:r>
        </a:p>
        <a:p>
          <a:pPr marL="228600" lvl="1" indent="-228600" algn="l" defTabSz="933450">
            <a:lnSpc>
              <a:spcPct val="90000"/>
            </a:lnSpc>
            <a:spcBef>
              <a:spcPct val="0"/>
            </a:spcBef>
            <a:spcAft>
              <a:spcPct val="20000"/>
            </a:spcAft>
            <a:buChar char="•"/>
          </a:pPr>
          <a:r>
            <a:rPr lang="en-US" sz="2100" kern="1200" dirty="0"/>
            <a:t>Menghasilkan konten berkualitas tinggi yang relevan untuk dakwah dan edukasi.</a:t>
          </a:r>
        </a:p>
      </dsp:txBody>
      <dsp:txXfrm>
        <a:off x="0" y="4595872"/>
        <a:ext cx="11115675" cy="726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FAE22-7671-4D18-9A53-77476B4B7A1B}">
      <dsp:nvSpPr>
        <dsp:cNvPr id="0" name=""/>
        <dsp:cNvSpPr/>
      </dsp:nvSpPr>
      <dsp:spPr>
        <a:xfrm>
          <a:off x="0" y="0"/>
          <a:ext cx="752264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3F1B5-F274-4886-A3C7-3FCB47A2EE4A}">
      <dsp:nvSpPr>
        <dsp:cNvPr id="0" name=""/>
        <dsp:cNvSpPr/>
      </dsp:nvSpPr>
      <dsp:spPr>
        <a:xfrm>
          <a:off x="0" y="0"/>
          <a:ext cx="1504529" cy="160287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FF0000"/>
              </a:solidFill>
            </a:rPr>
            <a:t>Dashboard Dinamis:</a:t>
          </a:r>
          <a:endParaRPr lang="en-US" sz="1800" kern="1200" dirty="0">
            <a:solidFill>
              <a:srgbClr val="FF0000"/>
            </a:solidFill>
          </a:endParaRPr>
        </a:p>
      </dsp:txBody>
      <dsp:txXfrm>
        <a:off x="0" y="0"/>
        <a:ext cx="1504529" cy="1602877"/>
      </dsp:txXfrm>
    </dsp:sp>
    <dsp:sp modelId="{6758EF67-B4F2-4B81-A900-CFD5F144A3DA}">
      <dsp:nvSpPr>
        <dsp:cNvPr id="0" name=""/>
        <dsp:cNvSpPr/>
      </dsp:nvSpPr>
      <dsp:spPr>
        <a:xfrm>
          <a:off x="1617368" y="72786"/>
          <a:ext cx="5905277" cy="145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kern="1200" dirty="0"/>
            <a:t>Basis data menyediakan data mentah, sementara Gen AI menganalisis dan memvisualisasikan data dalam bentuk yang mudah dimengerti.</a:t>
          </a:r>
        </a:p>
      </dsp:txBody>
      <dsp:txXfrm>
        <a:off x="1617368" y="72786"/>
        <a:ext cx="5905277" cy="1455738"/>
      </dsp:txXfrm>
    </dsp:sp>
    <dsp:sp modelId="{E99B99FE-3062-4AE4-B4AA-440F526438A3}">
      <dsp:nvSpPr>
        <dsp:cNvPr id="0" name=""/>
        <dsp:cNvSpPr/>
      </dsp:nvSpPr>
      <dsp:spPr>
        <a:xfrm>
          <a:off x="1504529" y="1528525"/>
          <a:ext cx="601811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D188E-1883-443D-AC4C-81B18A497167}">
      <dsp:nvSpPr>
        <dsp:cNvPr id="0" name=""/>
        <dsp:cNvSpPr/>
      </dsp:nvSpPr>
      <dsp:spPr>
        <a:xfrm>
          <a:off x="0" y="1602877"/>
          <a:ext cx="7522646"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19035E-F3B2-4A73-A875-29B10582B17E}">
      <dsp:nvSpPr>
        <dsp:cNvPr id="0" name=""/>
        <dsp:cNvSpPr/>
      </dsp:nvSpPr>
      <dsp:spPr>
        <a:xfrm>
          <a:off x="0" y="1602877"/>
          <a:ext cx="1504529" cy="1602877"/>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FF0000"/>
              </a:solidFill>
            </a:rPr>
            <a:t>Insight dan Rekomendasi:</a:t>
          </a:r>
          <a:endParaRPr lang="en-US" sz="1800" kern="1200" dirty="0">
            <a:solidFill>
              <a:srgbClr val="FF0000"/>
            </a:solidFill>
          </a:endParaRPr>
        </a:p>
      </dsp:txBody>
      <dsp:txXfrm>
        <a:off x="0" y="1602877"/>
        <a:ext cx="1504529" cy="1602877"/>
      </dsp:txXfrm>
    </dsp:sp>
    <dsp:sp modelId="{3C6D010E-99B6-4C22-8ED1-2DA6832682BC}">
      <dsp:nvSpPr>
        <dsp:cNvPr id="0" name=""/>
        <dsp:cNvSpPr/>
      </dsp:nvSpPr>
      <dsp:spPr>
        <a:xfrm>
          <a:off x="1617368" y="1675664"/>
          <a:ext cx="5905277" cy="145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kern="1200" dirty="0"/>
            <a:t>Gen AI memberikan rekomendasi otomatis untuk meningkatkan efektivitas program berdasarkan data analitik.</a:t>
          </a:r>
        </a:p>
      </dsp:txBody>
      <dsp:txXfrm>
        <a:off x="1617368" y="1675664"/>
        <a:ext cx="5905277" cy="1455738"/>
      </dsp:txXfrm>
    </dsp:sp>
    <dsp:sp modelId="{7DD90CC4-AFB7-49CA-905B-84311FAE0042}">
      <dsp:nvSpPr>
        <dsp:cNvPr id="0" name=""/>
        <dsp:cNvSpPr/>
      </dsp:nvSpPr>
      <dsp:spPr>
        <a:xfrm>
          <a:off x="1504529" y="3131402"/>
          <a:ext cx="601811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445F38-9E1E-4423-AA15-F21A80840147}">
      <dsp:nvSpPr>
        <dsp:cNvPr id="0" name=""/>
        <dsp:cNvSpPr/>
      </dsp:nvSpPr>
      <dsp:spPr>
        <a:xfrm>
          <a:off x="0" y="3205754"/>
          <a:ext cx="7522646"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82F89-5F84-48A0-8762-03374013D3BA}">
      <dsp:nvSpPr>
        <dsp:cNvPr id="0" name=""/>
        <dsp:cNvSpPr/>
      </dsp:nvSpPr>
      <dsp:spPr>
        <a:xfrm>
          <a:off x="0" y="3205754"/>
          <a:ext cx="1504529" cy="1602877"/>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FF0000"/>
              </a:solidFill>
            </a:rPr>
            <a:t>Simulasi dan Perencanaan:</a:t>
          </a:r>
          <a:endParaRPr lang="en-US" sz="1800" kern="1200" dirty="0">
            <a:solidFill>
              <a:srgbClr val="FF0000"/>
            </a:solidFill>
          </a:endParaRPr>
        </a:p>
      </dsp:txBody>
      <dsp:txXfrm>
        <a:off x="0" y="3205754"/>
        <a:ext cx="1504529" cy="1602877"/>
      </dsp:txXfrm>
    </dsp:sp>
    <dsp:sp modelId="{E4C48FA3-B599-4CFB-B69D-EFCFA209E9CC}">
      <dsp:nvSpPr>
        <dsp:cNvPr id="0" name=""/>
        <dsp:cNvSpPr/>
      </dsp:nvSpPr>
      <dsp:spPr>
        <a:xfrm>
          <a:off x="1617368" y="3278541"/>
          <a:ext cx="5905277" cy="145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n-US" sz="2400" kern="1200" dirty="0"/>
            <a:t>Gen AI membuat simulasi berbasis data untuk mengevaluasi berbagai skenario implementasi program di wilayah binaan.</a:t>
          </a:r>
        </a:p>
      </dsp:txBody>
      <dsp:txXfrm>
        <a:off x="1617368" y="3278541"/>
        <a:ext cx="5905277" cy="1455738"/>
      </dsp:txXfrm>
    </dsp:sp>
    <dsp:sp modelId="{8970D3D1-D953-44A7-9565-F863A9FCC4A9}">
      <dsp:nvSpPr>
        <dsp:cNvPr id="0" name=""/>
        <dsp:cNvSpPr/>
      </dsp:nvSpPr>
      <dsp:spPr>
        <a:xfrm>
          <a:off x="1504529" y="4734279"/>
          <a:ext cx="601811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B0CE34-0AF7-416B-9962-63BD3F624BB3}">
      <dsp:nvSpPr>
        <dsp:cNvPr id="0" name=""/>
        <dsp:cNvSpPr/>
      </dsp:nvSpPr>
      <dsp:spPr>
        <a:xfrm>
          <a:off x="0" y="4808631"/>
          <a:ext cx="752264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B219E5-1CF2-41BE-8733-04D00EEC5524}">
      <dsp:nvSpPr>
        <dsp:cNvPr id="0" name=""/>
        <dsp:cNvSpPr/>
      </dsp:nvSpPr>
      <dsp:spPr>
        <a:xfrm>
          <a:off x="0" y="4808631"/>
          <a:ext cx="1504529" cy="1602877"/>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FF0000"/>
              </a:solidFill>
            </a:rPr>
            <a:t>Manfaat:</a:t>
          </a:r>
          <a:endParaRPr lang="en-US" sz="2400" kern="1200" dirty="0">
            <a:solidFill>
              <a:srgbClr val="FF0000"/>
            </a:solidFill>
          </a:endParaRPr>
        </a:p>
      </dsp:txBody>
      <dsp:txXfrm>
        <a:off x="0" y="4808631"/>
        <a:ext cx="1504529" cy="1602877"/>
      </dsp:txXfrm>
    </dsp:sp>
    <dsp:sp modelId="{8C711470-A2F6-49B3-B2B5-3F19D650D129}">
      <dsp:nvSpPr>
        <dsp:cNvPr id="0" name=""/>
        <dsp:cNvSpPr/>
      </dsp:nvSpPr>
      <dsp:spPr>
        <a:xfrm>
          <a:off x="1617368" y="4845886"/>
          <a:ext cx="5905277" cy="745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n-US" sz="2000" kern="1200" dirty="0"/>
            <a:t>Memberikan rekomendasi berbasis data untuk pengambilan keputusan strategis.</a:t>
          </a:r>
        </a:p>
      </dsp:txBody>
      <dsp:txXfrm>
        <a:off x="1617368" y="4845886"/>
        <a:ext cx="5905277" cy="745087"/>
      </dsp:txXfrm>
    </dsp:sp>
    <dsp:sp modelId="{11AAD06C-5625-4F73-9075-973C6EC122A6}">
      <dsp:nvSpPr>
        <dsp:cNvPr id="0" name=""/>
        <dsp:cNvSpPr/>
      </dsp:nvSpPr>
      <dsp:spPr>
        <a:xfrm>
          <a:off x="1504529" y="5590973"/>
          <a:ext cx="601811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93B2D-95D7-4E19-839C-B71FC7DF13CD}">
      <dsp:nvSpPr>
        <dsp:cNvPr id="0" name=""/>
        <dsp:cNvSpPr/>
      </dsp:nvSpPr>
      <dsp:spPr>
        <a:xfrm>
          <a:off x="1617368" y="5628227"/>
          <a:ext cx="5905277" cy="745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n-US" sz="2000" kern="1200" dirty="0"/>
            <a:t>Meningkatkan transparansi dalam pelaporan dan pelaksanaan program.</a:t>
          </a:r>
        </a:p>
      </dsp:txBody>
      <dsp:txXfrm>
        <a:off x="1617368" y="5628227"/>
        <a:ext cx="5905277" cy="745087"/>
      </dsp:txXfrm>
    </dsp:sp>
    <dsp:sp modelId="{25D02791-7BCD-4F4C-80A4-BA6F36165F51}">
      <dsp:nvSpPr>
        <dsp:cNvPr id="0" name=""/>
        <dsp:cNvSpPr/>
      </dsp:nvSpPr>
      <dsp:spPr>
        <a:xfrm>
          <a:off x="1504529" y="6373315"/>
          <a:ext cx="601811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84D94-BA66-DED5-0A5A-85BB7A7401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CFF9C73-0183-9DCD-5E98-F915098241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505CA9-85D2-47D5-9CCD-E32624F9CEEE}" type="datetimeFigureOut">
              <a:rPr lang="en-US" smtClean="0"/>
              <a:t>1/5/2025</a:t>
            </a:fld>
            <a:endParaRPr lang="en-US" dirty="0"/>
          </a:p>
        </p:txBody>
      </p:sp>
      <p:sp>
        <p:nvSpPr>
          <p:cNvPr id="4" name="Footer Placeholder 3">
            <a:extLst>
              <a:ext uri="{FF2B5EF4-FFF2-40B4-BE49-F238E27FC236}">
                <a16:creationId xmlns:a16="http://schemas.microsoft.com/office/drawing/2014/main" id="{7BEE18DD-AB0B-C982-21C4-A54610134D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B1B36D-8B43-6018-1990-F288D1EB39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09DCA-032C-44B6-B0BE-54F73A348E11}" type="slidenum">
              <a:rPr lang="en-US" smtClean="0"/>
              <a:t>‹#›</a:t>
            </a:fld>
            <a:endParaRPr lang="en-US" dirty="0"/>
          </a:p>
        </p:txBody>
      </p:sp>
    </p:spTree>
    <p:extLst>
      <p:ext uri="{BB962C8B-B14F-4D97-AF65-F5344CB8AC3E}">
        <p14:creationId xmlns:p14="http://schemas.microsoft.com/office/powerpoint/2010/main" val="14956195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3E7CE-3DF6-4488-AB33-D018F9ED8788}" type="datetimeFigureOut">
              <a:rPr lang="en-US" smtClean="0"/>
              <a:t>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EE682-919F-457E-ABA6-F405AF372887}" type="slidenum">
              <a:rPr lang="en-US" smtClean="0"/>
              <a:t>‹#›</a:t>
            </a:fld>
            <a:endParaRPr lang="en-US" dirty="0"/>
          </a:p>
        </p:txBody>
      </p:sp>
    </p:spTree>
    <p:extLst>
      <p:ext uri="{BB962C8B-B14F-4D97-AF65-F5344CB8AC3E}">
        <p14:creationId xmlns:p14="http://schemas.microsoft.com/office/powerpoint/2010/main" val="24944751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3EE682-919F-457E-ABA6-F405AF372887}" type="slidenum">
              <a:rPr lang="en-US" smtClean="0"/>
              <a:t>11</a:t>
            </a:fld>
            <a:endParaRPr lang="en-US" dirty="0"/>
          </a:p>
        </p:txBody>
      </p:sp>
    </p:spTree>
    <p:extLst>
      <p:ext uri="{BB962C8B-B14F-4D97-AF65-F5344CB8AC3E}">
        <p14:creationId xmlns:p14="http://schemas.microsoft.com/office/powerpoint/2010/main" val="224276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641604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613147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808871915"/>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4319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160911"/>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71994609"/>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51524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758017"/>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3143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3639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360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060746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1131398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56391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67009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71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8279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36904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4212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2806229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66979514"/>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697547"/>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48848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4152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615702016"/>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235206"/>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7144920"/>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178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624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86460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206324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8682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8326757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322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8899715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28912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574171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38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9551667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134849926"/>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6974489"/>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5676142"/>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095227736"/>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404105"/>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59874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85004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0153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9378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66003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0841559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5305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9212474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3665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3198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199999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4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388550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2734342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523998919"/>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5045604"/>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964304"/>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781706311"/>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964048"/>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3913752"/>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99185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67864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053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52369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9515645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869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9571276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85016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2328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2721781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0414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5204062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95008657"/>
      </p:ext>
    </p:extLst>
  </p:cSld>
  <p:clrMapOvr>
    <a:masterClrMapping/>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271305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37730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207174"/>
      </p:ext>
    </p:extLst>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511276240"/>
      </p:ext>
    </p:extLst>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310255"/>
      </p:ext>
    </p:extLst>
  </p:cSld>
  <p:clrMapOvr>
    <a:masterClrMapping/>
  </p:clrMapOvr>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6749981"/>
      </p:ext>
    </p:extLst>
  </p:cSld>
  <p:clrMapOvr>
    <a:masterClrMapping/>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2967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04981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a:xfrm>
            <a:off x="9255346" y="2750337"/>
            <a:ext cx="1171888" cy="1356442"/>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567144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125316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a:xfrm>
            <a:off x="10729455" y="2869895"/>
            <a:ext cx="1154151" cy="1090789"/>
          </a:xfrm>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58034147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944025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3745127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8314483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1023373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0047000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2119079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504574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11309"/>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071717731"/>
      </p:ext>
    </p:extLst>
  </p:cSld>
  <p:clrMapOvr>
    <a:masterClrMapping/>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11615"/>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676123701"/>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09925"/>
            <a:ext cx="1154151" cy="1090789"/>
          </a:xfrm>
        </p:spPr>
        <p:txBody>
          <a:bodyPr/>
          <a:lstStyle/>
          <a:p>
            <a:fld id="{0D309695-DEC3-40DA-9DF5-330280C9D0E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832665050"/>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09925"/>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581715590"/>
      </p:ext>
    </p:extLst>
  </p:cSld>
  <p:clrMapOvr>
    <a:masterClrMapping/>
  </p:clrMapOvr>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spc="200"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60686891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01083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spc="200"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8327858"/>
      </p:ext>
    </p:extLst>
  </p:cSld>
  <p:clrMapOvr>
    <a:masterClrMapping/>
  </p:clrMapOvr>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572966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r>
              <a:rPr lang="en-US" dirty="0"/>
              <a:t>Sample Footer Text</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D309695-DEC3-40DA-9DF5-330280C9D0E8}" type="slidenum">
              <a:rPr lang="en-US" smtClean="0"/>
              <a:t>‹#›</a:t>
            </a:fld>
            <a:endParaRPr lang="en-US" dirty="0"/>
          </a:p>
        </p:txBody>
      </p:sp>
    </p:spTree>
    <p:extLst>
      <p:ext uri="{BB962C8B-B14F-4D97-AF65-F5344CB8AC3E}">
        <p14:creationId xmlns:p14="http://schemas.microsoft.com/office/powerpoint/2010/main" val="12722750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85045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1901200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8036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131992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4793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3312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607248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49118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9187543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9995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8036473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851096935"/>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677593"/>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7437566"/>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910012525"/>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789932"/>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207743"/>
      </p:ext>
    </p:extLst>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2100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907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99233683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378006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6926268"/>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35855275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03867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58782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165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0957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F10DA8D-C01D-4E49-A349-B5AF91CCAEBA}" type="datetime2">
              <a:rPr lang="en-US" smtClean="0"/>
              <a:t>Sunday, January 5, 2025</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r>
              <a:rPr lang="en-US" spc="200" dirty="0"/>
              <a:t>Sample Footer Text</a:t>
            </a: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60560742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964206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879716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r>
              <a:rPr lang="en-US" dirty="0"/>
              <a:t>Sample Footer Text</a:t>
            </a:r>
          </a:p>
        </p:txBody>
      </p:sp>
      <p:sp>
        <p:nvSpPr>
          <p:cNvPr id="6" name="Slide Number Placeholder 5"/>
          <p:cNvSpPr>
            <a:spLocks noGrp="1"/>
          </p:cNvSpPr>
          <p:nvPr>
            <p:ph type="sldNum" sz="quarter" idx="12"/>
          </p:nvPr>
        </p:nvSpPr>
        <p:spPr>
          <a:xfrm>
            <a:off x="8604504" y="5212080"/>
            <a:ext cx="2112264" cy="228600"/>
          </a:xfrm>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37721708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862063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121933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47868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400617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9" name="Footer Placeholder 8"/>
          <p:cNvSpPr>
            <a:spLocks noGrp="1"/>
          </p:cNvSpPr>
          <p:nvPr>
            <p:ph type="ftr" sz="quarter" idx="11"/>
          </p:nvPr>
        </p:nvSpPr>
        <p:spPr/>
        <p:txBody>
          <a:bodyPr/>
          <a:lstStyle>
            <a:lvl1pPr algn="r">
              <a:defRPr/>
            </a:lvl1pPr>
          </a:lstStyle>
          <a:p>
            <a:r>
              <a:rPr lang="en-US" dirty="0"/>
              <a:t>Sample Footer Text</a:t>
            </a:r>
          </a:p>
        </p:txBody>
      </p:sp>
      <p:sp>
        <p:nvSpPr>
          <p:cNvPr id="11" name="Slide Number Placeholder 10"/>
          <p:cNvSpPr>
            <a:spLocks noGrp="1"/>
          </p:cNvSpPr>
          <p:nvPr>
            <p:ph type="sldNum" sz="quarter" idx="12"/>
          </p:nvPr>
        </p:nvSpPr>
        <p:spPr>
          <a:xfrm>
            <a:off x="10396728" y="6227064"/>
            <a:ext cx="1463040" cy="256032"/>
          </a:xfrm>
        </p:spPr>
        <p:txBody>
          <a:bodyPr/>
          <a:lstStyle/>
          <a:p>
            <a:fld id="{0D309695-DEC3-40DA-9DF5-330280C9D0E8}" type="slidenum">
              <a:rPr lang="en-US" smtClean="0"/>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6180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0D309695-DEC3-40DA-9DF5-330280C9D0E8}" type="slidenum">
              <a:rPr lang="en-US" smtClean="0"/>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406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1399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05367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587898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a:xfrm>
            <a:off x="9255346" y="2750337"/>
            <a:ext cx="1171888" cy="1356442"/>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232262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092837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a:xfrm>
            <a:off x="10729455" y="2869895"/>
            <a:ext cx="1154151" cy="1090789"/>
          </a:xfrm>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755243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191748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95738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585199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79119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765042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160125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11309"/>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5809539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503046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11615"/>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90212553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09925"/>
            <a:ext cx="1154151" cy="1090789"/>
          </a:xfrm>
        </p:spPr>
        <p:txBody>
          <a:bodyPr/>
          <a:lstStyle/>
          <a:p>
            <a:fld id="{0D309695-DEC3-40DA-9DF5-330280C9D0E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38187055"/>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09925"/>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22447349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spc="200"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89061539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spc="200"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75180792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36878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r>
              <a:rPr lang="en-US" dirty="0"/>
              <a:t>Sample Footer Text</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D309695-DEC3-40DA-9DF5-330280C9D0E8}" type="slidenum">
              <a:rPr lang="en-US" smtClean="0"/>
              <a:t>‹#›</a:t>
            </a:fld>
            <a:endParaRPr lang="en-US" dirty="0"/>
          </a:p>
        </p:txBody>
      </p:sp>
    </p:spTree>
    <p:extLst>
      <p:ext uri="{BB962C8B-B14F-4D97-AF65-F5344CB8AC3E}">
        <p14:creationId xmlns:p14="http://schemas.microsoft.com/office/powerpoint/2010/main" val="2444595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a:xfrm>
            <a:off x="9255346" y="2750337"/>
            <a:ext cx="1171888" cy="1356442"/>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157474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030774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a:xfrm>
            <a:off x="10729455" y="2869895"/>
            <a:ext cx="1154151" cy="1090789"/>
          </a:xfrm>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310040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707652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556639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52657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289210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933982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064677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2891578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11309"/>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311988569"/>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11615"/>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954287739"/>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09925"/>
            <a:ext cx="1154151" cy="1090789"/>
          </a:xfrm>
        </p:spPr>
        <p:txBody>
          <a:bodyPr/>
          <a:lstStyle/>
          <a:p>
            <a:fld id="{0D309695-DEC3-40DA-9DF5-330280C9D0E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626259599"/>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a:xfrm>
            <a:off x="10729455" y="4709925"/>
            <a:ext cx="1154151" cy="1090789"/>
          </a:xfrm>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46324093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896706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spc="200"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00819698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spc="200"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803108495"/>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204892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r>
              <a:rPr lang="en-US" dirty="0"/>
              <a:t>Sample Footer Text</a:t>
            </a: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D309695-DEC3-40DA-9DF5-330280C9D0E8}" type="slidenum">
              <a:rPr lang="en-US" smtClean="0"/>
              <a:t>‹#›</a:t>
            </a:fld>
            <a:endParaRPr lang="en-US" dirty="0"/>
          </a:p>
        </p:txBody>
      </p:sp>
    </p:spTree>
    <p:extLst>
      <p:ext uri="{BB962C8B-B14F-4D97-AF65-F5344CB8AC3E}">
        <p14:creationId xmlns:p14="http://schemas.microsoft.com/office/powerpoint/2010/main" val="3242440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078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532021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02209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3483198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861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269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021687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350110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321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4039613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spc="200"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398647283"/>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70527"/>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8773443"/>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921673645"/>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99003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817902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E6516-8C7D-4CDD-8D2C-0E967B5B3E49}"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765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5225559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ABCCDD-3954-4931-B31C-B684431BBFFB}"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0960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F10DA8D-C01D-4E49-A349-B5AF91CCAEBA}" type="datetime2">
              <a:rPr lang="en-US" smtClean="0"/>
              <a:t>Sunday, January 5, 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spc="200" dirty="0"/>
              <a:t>Sample Footer Text</a:t>
            </a:r>
          </a:p>
        </p:txBody>
      </p:sp>
      <p:sp>
        <p:nvSpPr>
          <p:cNvPr id="6" name="Slide Number Placeholder 5"/>
          <p:cNvSpPr>
            <a:spLocks noGrp="1"/>
          </p:cNvSpPr>
          <p:nvPr>
            <p:ph type="sldNum" sz="quarter" idx="12"/>
          </p:nvPr>
        </p:nvSpPr>
        <p:spPr>
          <a:xfrm>
            <a:off x="8956900" y="5037663"/>
            <a:ext cx="551167" cy="279400"/>
          </a:xfrm>
        </p:spPr>
        <p:txBody>
          <a:bodyPr/>
          <a:lstStyle/>
          <a:p>
            <a:fld id="{0D309695-DEC3-40DA-9DF5-330280C9D0E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34119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048DA-EC29-4C70-98CF-F7159C030F1E}"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spc="200"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455943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6BC95A-26AF-475F-8323-3A5323CEB417}" type="datetime2">
              <a:rPr lang="en-US" smtClean="0"/>
              <a:t>Sunday, January 5, 2025</a:t>
            </a:fld>
            <a:endParaRPr lang="en-US" dirty="0"/>
          </a:p>
        </p:txBody>
      </p:sp>
      <p:sp>
        <p:nvSpPr>
          <p:cNvPr id="5" name="Footer Placeholder 4"/>
          <p:cNvSpPr>
            <a:spLocks noGrp="1"/>
          </p:cNvSpPr>
          <p:nvPr>
            <p:ph type="ftr" sz="quarter" idx="11"/>
          </p:nvPr>
        </p:nvSpPr>
        <p:spPr/>
        <p:txBody>
          <a:bodyPr/>
          <a:lstStyle/>
          <a:p>
            <a:r>
              <a:rPr lang="en-US" dirty="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20195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1C98B3-5A36-403A-990D-C851A592E8A6}"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2862148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6C5051-CA72-423A-BF93-98EFFD1FD340}" type="datetime2">
              <a:rPr lang="en-US" smtClean="0"/>
              <a:t>Sunday, January 5, 2025</a:t>
            </a:fld>
            <a:endParaRPr lang="en-US" dirty="0"/>
          </a:p>
        </p:txBody>
      </p:sp>
      <p:sp>
        <p:nvSpPr>
          <p:cNvPr id="8" name="Footer Placeholder 7"/>
          <p:cNvSpPr>
            <a:spLocks noGrp="1"/>
          </p:cNvSpPr>
          <p:nvPr>
            <p:ph type="ftr" sz="quarter" idx="11"/>
          </p:nvPr>
        </p:nvSpPr>
        <p:spPr/>
        <p:txBody>
          <a:bodyPr/>
          <a:lstStyle/>
          <a:p>
            <a:r>
              <a:rPr lang="en-US" dirty="0"/>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331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C844EC-48AF-4C28-A1A4-7936BB6B0935}" type="datetime2">
              <a:rPr lang="en-US" smtClean="0"/>
              <a:t>Sunday, January 5, 2025</a:t>
            </a:fld>
            <a:endParaRPr lang="en-US" dirty="0"/>
          </a:p>
        </p:txBody>
      </p:sp>
      <p:sp>
        <p:nvSpPr>
          <p:cNvPr id="4" name="Footer Placeholder 3"/>
          <p:cNvSpPr>
            <a:spLocks noGrp="1"/>
          </p:cNvSpPr>
          <p:nvPr>
            <p:ph type="ftr" sz="quarter" idx="11"/>
          </p:nvPr>
        </p:nvSpPr>
        <p:spPr/>
        <p:txBody>
          <a:bodyPr/>
          <a:lstStyle/>
          <a:p>
            <a:r>
              <a:rPr lang="en-US" dirty="0"/>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323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E10AB-0FFF-479B-9AEE-F1CC84008E5A}" type="datetime2">
              <a:rPr lang="en-US" smtClean="0"/>
              <a:t>Sunday, January 5, 2025</a:t>
            </a:fld>
            <a:endParaRPr lang="en-US" dirty="0"/>
          </a:p>
        </p:txBody>
      </p:sp>
      <p:sp>
        <p:nvSpPr>
          <p:cNvPr id="3" name="Footer Placeholder 2"/>
          <p:cNvSpPr>
            <a:spLocks noGrp="1"/>
          </p:cNvSpPr>
          <p:nvPr>
            <p:ph type="ftr" sz="quarter" idx="11"/>
          </p:nvPr>
        </p:nvSpPr>
        <p:spPr/>
        <p:txBody>
          <a:bodyPr/>
          <a:lstStyle/>
          <a:p>
            <a:r>
              <a:rPr lang="en-US" dirty="0"/>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1433525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9B420-5B09-45A2-8EF1-8C9A13AEA834}"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394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589716-E4BB-4366-88F6-C5B6FEE14F33}" type="datetime2">
              <a:rPr lang="en-US" smtClean="0"/>
              <a:t>Sunday, January 5, 2025</a:t>
            </a:fld>
            <a:endParaRPr lang="en-US" dirty="0"/>
          </a:p>
        </p:txBody>
      </p:sp>
      <p:sp>
        <p:nvSpPr>
          <p:cNvPr id="6" name="Footer Placeholder 5"/>
          <p:cNvSpPr>
            <a:spLocks noGrp="1"/>
          </p:cNvSpPr>
          <p:nvPr>
            <p:ph type="ftr" sz="quarter" idx="11"/>
          </p:nvPr>
        </p:nvSpPr>
        <p:spPr/>
        <p:txBody>
          <a:bodyPr/>
          <a:lstStyle/>
          <a:p>
            <a:r>
              <a:rPr lang="en-US" dirty="0"/>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dirty="0"/>
          </a:p>
        </p:txBody>
      </p:sp>
    </p:spTree>
    <p:extLst>
      <p:ext uri="{BB962C8B-B14F-4D97-AF65-F5344CB8AC3E}">
        <p14:creationId xmlns:p14="http://schemas.microsoft.com/office/powerpoint/2010/main" val="95557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theme" Target="../theme/theme10.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image" Target="../media/image4.png"/><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image" Target="../media/image3.png"/><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1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image" Target="../media/image4.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3.png"/><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12.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image" Target="../media/image9.png"/><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theme" Target="../theme/theme13.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image" Target="../media/image4.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image" Target="../media/image3.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9.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9.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13.pn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13.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image" Target="../media/image18.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17.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image" Target="../media/image13.pn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pc="200" dirty="0"/>
              <a:t>Sample Footer Text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451276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72132006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65169681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spc="200" dirty="0"/>
              <a:t>Sample Footer Text</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361048002"/>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0766087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937971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spc="200" dirty="0"/>
              <a:t>Sample Footer Text</a:t>
            </a: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0D309695-DEC3-40DA-9DF5-330280C9D0E8}" type="slidenum">
              <a:rPr lang="en-US" smtClean="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12873188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spc="200" dirty="0"/>
              <a:t>Sample Footer Text</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662166783"/>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spc="200" dirty="0"/>
              <a:t>Sample Footer Text</a:t>
            </a: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4131451702"/>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08256954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351007387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181633701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556660-E480-492B-846A-4CAD13941E34}" type="datetime2">
              <a:rPr lang="en-US" smtClean="0"/>
              <a:t>Sunday, January 5, 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pc="200" dirty="0"/>
              <a:t>Sample Footer Text</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D309695-DEC3-40DA-9DF5-330280C9D0E8}" type="slidenum">
              <a:rPr lang="en-US" smtClean="0"/>
              <a:pPr/>
              <a:t>‹#›</a:t>
            </a:fld>
            <a:endParaRPr lang="en-US" dirty="0"/>
          </a:p>
        </p:txBody>
      </p:sp>
    </p:spTree>
    <p:extLst>
      <p:ext uri="{BB962C8B-B14F-4D97-AF65-F5344CB8AC3E}">
        <p14:creationId xmlns:p14="http://schemas.microsoft.com/office/powerpoint/2010/main" val="25308388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https://play.google.com/store/search?q=Masa%20Muhammadiyah&amp;c=app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4.png"/><Relationship Id="rId7" Type="http://schemas.openxmlformats.org/officeDocument/2006/relationships/diagramColors" Target="../diagrams/colors6.xml"/><Relationship Id="rId2" Type="http://schemas.openxmlformats.org/officeDocument/2006/relationships/image" Target="../media/image9.png"/><Relationship Id="rId1" Type="http://schemas.openxmlformats.org/officeDocument/2006/relationships/slideLayout" Target="../slideLayouts/slideLayout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6.png"/><Relationship Id="rId1" Type="http://schemas.openxmlformats.org/officeDocument/2006/relationships/slideLayout" Target="../slideLayouts/slideLayout10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7.xml"/><Relationship Id="rId1" Type="http://schemas.openxmlformats.org/officeDocument/2006/relationships/themeOverride" Target="../theme/themeOverr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43.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xml.rels><?xml version="1.0" encoding="UTF-8" standalone="yes"?>
<Relationships xmlns="http://schemas.openxmlformats.org/package/2006/relationships"><Relationship Id="rId3" Type="http://schemas.openxmlformats.org/officeDocument/2006/relationships/hyperlink" Target="https://lppapwajateng.org/" TargetMode="External"/><Relationship Id="rId7" Type="http://schemas.openxmlformats.org/officeDocument/2006/relationships/hyperlink" Target="https://s.id/chatmugpt" TargetMode="External"/><Relationship Id="rId2" Type="http://schemas.openxmlformats.org/officeDocument/2006/relationships/slideLayout" Target="../slideLayouts/slideLayout177.xml"/><Relationship Id="rId1" Type="http://schemas.openxmlformats.org/officeDocument/2006/relationships/themeOverride" Target="../theme/themeOverride1.xml"/><Relationship Id="rId6" Type="http://schemas.openxmlformats.org/officeDocument/2006/relationships/hyperlink" Target="https://falakmu.id/" TargetMode="External"/><Relationship Id="rId5" Type="http://schemas.openxmlformats.org/officeDocument/2006/relationships/hyperlink" Target="https://tablighkotasemarang.id/" TargetMode="External"/><Relationship Id="rId4" Type="http://schemas.openxmlformats.org/officeDocument/2006/relationships/hyperlink" Target="https://muhammadiyahsemarangkota.or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5.xml.rels><?xml version="1.0" encoding="UTF-8" standalone="yes"?>
<Relationships xmlns="http://schemas.openxmlformats.org/package/2006/relationships"><Relationship Id="rId3" Type="http://schemas.openxmlformats.org/officeDocument/2006/relationships/hyperlink" Target="https://pdmciamis.or.id/mengenal-chatmugpt-inovasi-teknologi-untuk-warga-muhammadiyah-mendalami-al-islam-dan-kemuhammadiyahan/" TargetMode="External"/><Relationship Id="rId7" Type="http://schemas.openxmlformats.org/officeDocument/2006/relationships/hyperlink" Target="https://sis.binus.ac.id/2023/12/13/memahami-transformasi-digital/" TargetMode="External"/><Relationship Id="rId2" Type="http://schemas.openxmlformats.org/officeDocument/2006/relationships/hyperlink" Target="https://inixindojogja.co.id/siapkah-anda-menghadapi-transformasi-digital-ketahui-6-strateginya-berikut-ini/" TargetMode="External"/><Relationship Id="rId1" Type="http://schemas.openxmlformats.org/officeDocument/2006/relationships/slideLayout" Target="../slideLayouts/slideLayout2.xml"/><Relationship Id="rId6" Type="http://schemas.openxmlformats.org/officeDocument/2006/relationships/hyperlink" Target="https://repository.unai.edu/id/eprint/658/1/%5bIII.A.1.a.2.11%5d%20FullBook%20Transformasi%20Digital%20dan%20Perilaku%20Organisasi.pdf" TargetMode="External"/><Relationship Id="rId5" Type="http://schemas.openxmlformats.org/officeDocument/2006/relationships/hyperlink" Target="https://repository.usahid.ac.id/3228/1/manajemen%20SDM%20di%20Era%20Transformasi%20Digital.pdf" TargetMode="External"/><Relationship Id="rId4" Type="http://schemas.openxmlformats.org/officeDocument/2006/relationships/hyperlink" Target="https://www.itb-ad.ac.id/2022/03/10/muhammadiyah-harus-bisa-melakukan-transformasi-digital/" TargetMode="Externa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60.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E846F5-8952-EE61-7C69-03F3CC474EBD}"/>
              </a:ext>
            </a:extLst>
          </p:cNvPr>
          <p:cNvSpPr>
            <a:spLocks noGrp="1"/>
          </p:cNvSpPr>
          <p:nvPr>
            <p:ph type="title"/>
          </p:nvPr>
        </p:nvSpPr>
        <p:spPr>
          <a:xfrm>
            <a:off x="0" y="6086475"/>
            <a:ext cx="12191979" cy="614363"/>
          </a:xfrm>
        </p:spPr>
        <p:style>
          <a:lnRef idx="3">
            <a:schemeClr val="lt1"/>
          </a:lnRef>
          <a:fillRef idx="1">
            <a:schemeClr val="dk1"/>
          </a:fillRef>
          <a:effectRef idx="1">
            <a:schemeClr val="dk1"/>
          </a:effectRef>
          <a:fontRef idx="minor">
            <a:schemeClr val="lt1"/>
          </a:fontRef>
        </p:style>
        <p:txBody>
          <a:bodyPr vert="horz" lIns="91440" tIns="45720" rIns="91440" bIns="45720" rtlCol="0" anchor="b">
            <a:noAutofit/>
          </a:bodyPr>
          <a:lstStyle/>
          <a:p>
            <a:pPr algn="ctr"/>
            <a:r>
              <a:rPr lang="en-US" sz="3000" dirty="0">
                <a:solidFill>
                  <a:schemeClr val="bg1"/>
                </a:solidFill>
              </a:rPr>
              <a:t>TRANSFORMASI DIGITAL ORGANISASI ‘AISYIYAH MENGHADAPI ERA AI </a:t>
            </a:r>
          </a:p>
        </p:txBody>
      </p:sp>
      <p:pic>
        <p:nvPicPr>
          <p:cNvPr id="5" name="Picture 4">
            <a:extLst>
              <a:ext uri="{FF2B5EF4-FFF2-40B4-BE49-F238E27FC236}">
                <a16:creationId xmlns:a16="http://schemas.microsoft.com/office/drawing/2014/main" id="{FC27A09D-E89D-9601-1AA4-CE4DABAD0C48}"/>
              </a:ext>
            </a:extLst>
          </p:cNvPr>
          <p:cNvPicPr>
            <a:picLocks noChangeAspect="1"/>
          </p:cNvPicPr>
          <p:nvPr/>
        </p:nvPicPr>
        <p:blipFill>
          <a:blip r:embed="rId2"/>
          <a:srcRect t="7899" b="7766"/>
          <a:stretch/>
        </p:blipFill>
        <p:spPr>
          <a:xfrm>
            <a:off x="20" y="10"/>
            <a:ext cx="12191979" cy="6530590"/>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15" name="Slide Number Placeholder 14">
            <a:extLst>
              <a:ext uri="{FF2B5EF4-FFF2-40B4-BE49-F238E27FC236}">
                <a16:creationId xmlns:a16="http://schemas.microsoft.com/office/drawing/2014/main" id="{66F508E5-3DF5-7A39-2B99-EE3490DCB480}"/>
              </a:ext>
            </a:extLst>
          </p:cNvPr>
          <p:cNvSpPr>
            <a:spLocks noGrp="1"/>
          </p:cNvSpPr>
          <p:nvPr>
            <p:ph type="sldNum" sz="quarter" idx="12"/>
          </p:nvPr>
        </p:nvSpPr>
        <p:spPr/>
        <p:txBody>
          <a:bodyPr/>
          <a:lstStyle/>
          <a:p>
            <a:fld id="{0D309695-DEC3-40DA-9DF5-330280C9D0E8}" type="slidenum">
              <a:rPr lang="en-US" smtClean="0"/>
              <a:pPr/>
              <a:t>1</a:t>
            </a:fld>
            <a:endParaRPr lang="en-US" dirty="0"/>
          </a:p>
        </p:txBody>
      </p:sp>
    </p:spTree>
    <p:extLst>
      <p:ext uri="{BB962C8B-B14F-4D97-AF65-F5344CB8AC3E}">
        <p14:creationId xmlns:p14="http://schemas.microsoft.com/office/powerpoint/2010/main" val="307530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1E973E-895E-1102-BEE5-F4E230D3626F}"/>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530014" cy="6619736"/>
          </a:xfrm>
          <a:prstGeom prst="rect">
            <a:avLst/>
          </a:prstGeom>
          <a:ln>
            <a:noFill/>
          </a:ln>
          <a:effectLst>
            <a:outerShdw blurRad="292100" dist="139700" dir="2700000" algn="tl" rotWithShape="0">
              <a:srgbClr val="333333">
                <a:alpha val="65000"/>
              </a:srgbClr>
            </a:outerShdw>
          </a:effectLst>
        </p:spPr>
      </p:pic>
      <p:sp>
        <p:nvSpPr>
          <p:cNvPr id="17" name="Slide Number Placeholder 16">
            <a:extLst>
              <a:ext uri="{FF2B5EF4-FFF2-40B4-BE49-F238E27FC236}">
                <a16:creationId xmlns:a16="http://schemas.microsoft.com/office/drawing/2014/main" id="{E03D8C94-0F8B-5D62-3F70-9F2CDD43668D}"/>
              </a:ext>
            </a:extLst>
          </p:cNvPr>
          <p:cNvSpPr>
            <a:spLocks noGrp="1"/>
          </p:cNvSpPr>
          <p:nvPr>
            <p:ph type="sldNum" sz="quarter" idx="12"/>
          </p:nvPr>
        </p:nvSpPr>
        <p:spPr>
          <a:xfrm>
            <a:off x="8596313" y="5999162"/>
            <a:ext cx="2743200" cy="365125"/>
          </a:xfrm>
        </p:spPr>
        <p:txBody>
          <a:bodyPr/>
          <a:lstStyle/>
          <a:p>
            <a:fld id="{0D309695-DEC3-40DA-9DF5-330280C9D0E8}" type="slidenum">
              <a:rPr lang="en-US" smtClean="0"/>
              <a:pPr/>
              <a:t>10</a:t>
            </a:fld>
            <a:endParaRPr lang="en-US" dirty="0"/>
          </a:p>
        </p:txBody>
      </p:sp>
    </p:spTree>
    <p:extLst>
      <p:ext uri="{BB962C8B-B14F-4D97-AF65-F5344CB8AC3E}">
        <p14:creationId xmlns:p14="http://schemas.microsoft.com/office/powerpoint/2010/main" val="71297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any&#10;&#10;Description automatically generated with medium confidence">
            <a:extLst>
              <a:ext uri="{FF2B5EF4-FFF2-40B4-BE49-F238E27FC236}">
                <a16:creationId xmlns:a16="http://schemas.microsoft.com/office/drawing/2014/main" id="{54406622-4F15-2BC1-8FE9-DCD6446C22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1530013" cy="6485632"/>
          </a:xfrm>
          <a:prstGeom prst="rect">
            <a:avLst/>
          </a:prstGeom>
          <a:ln>
            <a:noFill/>
          </a:ln>
          <a:effectLst>
            <a:outerShdw blurRad="292100" dist="139700" dir="2700000" algn="tl" rotWithShape="0">
              <a:srgbClr val="333333">
                <a:alpha val="65000"/>
              </a:srgbClr>
            </a:outerShdw>
          </a:effectLst>
        </p:spPr>
      </p:pic>
      <p:sp>
        <p:nvSpPr>
          <p:cNvPr id="14" name="Slide Number Placeholder 13">
            <a:extLst>
              <a:ext uri="{FF2B5EF4-FFF2-40B4-BE49-F238E27FC236}">
                <a16:creationId xmlns:a16="http://schemas.microsoft.com/office/drawing/2014/main" id="{27E295F7-2105-E2B2-26A3-0A47B2375B74}"/>
              </a:ext>
            </a:extLst>
          </p:cNvPr>
          <p:cNvSpPr>
            <a:spLocks noGrp="1"/>
          </p:cNvSpPr>
          <p:nvPr>
            <p:ph type="sldNum" sz="quarter" idx="12"/>
          </p:nvPr>
        </p:nvSpPr>
        <p:spPr>
          <a:xfrm>
            <a:off x="8582025" y="6120507"/>
            <a:ext cx="2743200" cy="365125"/>
          </a:xfrm>
        </p:spPr>
        <p:txBody>
          <a:bodyPr/>
          <a:lstStyle/>
          <a:p>
            <a:fld id="{0D309695-DEC3-40DA-9DF5-330280C9D0E8}" type="slidenum">
              <a:rPr lang="en-US" smtClean="0"/>
              <a:pPr/>
              <a:t>11</a:t>
            </a:fld>
            <a:endParaRPr lang="en-US" dirty="0"/>
          </a:p>
        </p:txBody>
      </p:sp>
    </p:spTree>
    <p:extLst>
      <p:ext uri="{BB962C8B-B14F-4D97-AF65-F5344CB8AC3E}">
        <p14:creationId xmlns:p14="http://schemas.microsoft.com/office/powerpoint/2010/main" val="1203163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any&#10;&#10;Description automatically generated">
            <a:extLst>
              <a:ext uri="{FF2B5EF4-FFF2-40B4-BE49-F238E27FC236}">
                <a16:creationId xmlns:a16="http://schemas.microsoft.com/office/drawing/2014/main" id="{4FFA8BE4-EE10-128B-B855-228388C6C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544299" cy="6493668"/>
          </a:xfrm>
          <a:prstGeom prst="rect">
            <a:avLst/>
          </a:prstGeom>
          <a:ln>
            <a:noFill/>
          </a:ln>
          <a:effectLst>
            <a:outerShdw blurRad="292100" dist="139700" dir="2700000" algn="tl" rotWithShape="0">
              <a:srgbClr val="333333">
                <a:alpha val="65000"/>
              </a:srgbClr>
            </a:outerShdw>
          </a:effectLst>
        </p:spPr>
      </p:pic>
      <p:sp>
        <p:nvSpPr>
          <p:cNvPr id="14" name="Slide Number Placeholder 13">
            <a:extLst>
              <a:ext uri="{FF2B5EF4-FFF2-40B4-BE49-F238E27FC236}">
                <a16:creationId xmlns:a16="http://schemas.microsoft.com/office/drawing/2014/main" id="{7BDA6192-5A79-DC81-1191-4005914DC9A0}"/>
              </a:ext>
            </a:extLst>
          </p:cNvPr>
          <p:cNvSpPr>
            <a:spLocks noGrp="1"/>
          </p:cNvSpPr>
          <p:nvPr>
            <p:ph type="sldNum" sz="quarter" idx="12"/>
          </p:nvPr>
        </p:nvSpPr>
        <p:spPr>
          <a:xfrm>
            <a:off x="8596312" y="5999163"/>
            <a:ext cx="2743200" cy="365125"/>
          </a:xfrm>
        </p:spPr>
        <p:txBody>
          <a:bodyPr/>
          <a:lstStyle/>
          <a:p>
            <a:fld id="{0D309695-DEC3-40DA-9DF5-330280C9D0E8}" type="slidenum">
              <a:rPr lang="en-US" smtClean="0"/>
              <a:pPr/>
              <a:t>12</a:t>
            </a:fld>
            <a:endParaRPr lang="en-US" dirty="0"/>
          </a:p>
        </p:txBody>
      </p:sp>
    </p:spTree>
    <p:extLst>
      <p:ext uri="{BB962C8B-B14F-4D97-AF65-F5344CB8AC3E}">
        <p14:creationId xmlns:p14="http://schemas.microsoft.com/office/powerpoint/2010/main" val="2362554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collage of images of a city&#10;&#10;Description automatically generated">
            <a:extLst>
              <a:ext uri="{FF2B5EF4-FFF2-40B4-BE49-F238E27FC236}">
                <a16:creationId xmlns:a16="http://schemas.microsoft.com/office/drawing/2014/main" id="{A8D67BCE-349E-CCF2-0E98-E3C348A8A5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426" r="8538" b="1"/>
          <a:stretch/>
        </p:blipFill>
        <p:spPr>
          <a:xfrm>
            <a:off x="20" y="642937"/>
            <a:ext cx="7888618" cy="5529266"/>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TextBox 6">
            <a:extLst>
              <a:ext uri="{FF2B5EF4-FFF2-40B4-BE49-F238E27FC236}">
                <a16:creationId xmlns:a16="http://schemas.microsoft.com/office/drawing/2014/main" id="{DC949736-4C2A-F2EA-6C1F-182787715455}"/>
              </a:ext>
            </a:extLst>
          </p:cNvPr>
          <p:cNvSpPr txBox="1"/>
          <p:nvPr/>
        </p:nvSpPr>
        <p:spPr>
          <a:xfrm>
            <a:off x="7888638" y="885825"/>
            <a:ext cx="4164354" cy="5186363"/>
          </a:xfrm>
          <a:prstGeom prst="rect">
            <a:avLst/>
          </a:prstGeom>
        </p:spPr>
        <p:txBody>
          <a:bodyPr vert="horz" lIns="91440" tIns="45720" rIns="91440" bIns="45720" rtlCol="0">
            <a:normAutofit fontScale="77500" lnSpcReduction="20000"/>
          </a:bodyPr>
          <a:lstStyle/>
          <a:p>
            <a:pPr defTabSz="914400">
              <a:lnSpc>
                <a:spcPct val="90000"/>
              </a:lnSpc>
              <a:spcAft>
                <a:spcPts val="600"/>
              </a:spcAft>
            </a:pPr>
            <a:r>
              <a:rPr lang="en-US" sz="2800" dirty="0"/>
              <a:t>Ilustrasi yang menggambarkan 6 bidang aplikasi dari Society 5.0, termasuk: </a:t>
            </a:r>
          </a:p>
          <a:p>
            <a:pPr defTabSz="914400">
              <a:lnSpc>
                <a:spcPct val="90000"/>
              </a:lnSpc>
              <a:spcAft>
                <a:spcPts val="600"/>
              </a:spcAft>
            </a:pPr>
            <a:endParaRPr lang="en-US" sz="2800" dirty="0"/>
          </a:p>
          <a:p>
            <a:pPr marL="457200" indent="-457200" defTabSz="914400">
              <a:lnSpc>
                <a:spcPct val="120000"/>
              </a:lnSpc>
              <a:spcAft>
                <a:spcPts val="600"/>
              </a:spcAft>
              <a:buFont typeface="Arial" panose="020B0604020202020204" pitchFamily="34" charset="0"/>
              <a:buChar char="•"/>
            </a:pPr>
            <a:r>
              <a:rPr lang="en-US" sz="2800" dirty="0">
                <a:highlight>
                  <a:srgbClr val="FFFF00"/>
                </a:highlight>
              </a:rPr>
              <a:t>kesehatan cerdas</a:t>
            </a:r>
            <a:r>
              <a:rPr lang="en-US" sz="2800" dirty="0"/>
              <a:t>, </a:t>
            </a:r>
          </a:p>
          <a:p>
            <a:pPr marL="457200" indent="-457200" defTabSz="914400">
              <a:lnSpc>
                <a:spcPct val="120000"/>
              </a:lnSpc>
              <a:spcAft>
                <a:spcPts val="600"/>
              </a:spcAft>
              <a:buFont typeface="Arial" panose="020B0604020202020204" pitchFamily="34" charset="0"/>
              <a:buChar char="•"/>
            </a:pPr>
            <a:r>
              <a:rPr lang="en-US" sz="2800" dirty="0">
                <a:highlight>
                  <a:srgbClr val="00FFFF"/>
                </a:highlight>
              </a:rPr>
              <a:t>pendidikan cerdas</a:t>
            </a:r>
            <a:r>
              <a:rPr lang="en-US" sz="2800" dirty="0"/>
              <a:t>, </a:t>
            </a:r>
          </a:p>
          <a:p>
            <a:pPr marL="457200" indent="-457200" defTabSz="914400">
              <a:lnSpc>
                <a:spcPct val="120000"/>
              </a:lnSpc>
              <a:spcAft>
                <a:spcPts val="600"/>
              </a:spcAft>
              <a:buFont typeface="Arial" panose="020B0604020202020204" pitchFamily="34" charset="0"/>
              <a:buChar char="•"/>
            </a:pPr>
            <a:r>
              <a:rPr lang="en-US" sz="2800" dirty="0">
                <a:highlight>
                  <a:srgbClr val="FF00FF"/>
                </a:highlight>
              </a:rPr>
              <a:t>energi terbarukan</a:t>
            </a:r>
            <a:r>
              <a:rPr lang="en-US" sz="2800" dirty="0"/>
              <a:t>, </a:t>
            </a:r>
          </a:p>
          <a:p>
            <a:pPr marL="457200" indent="-457200" defTabSz="914400">
              <a:lnSpc>
                <a:spcPct val="120000"/>
              </a:lnSpc>
              <a:spcAft>
                <a:spcPts val="600"/>
              </a:spcAft>
              <a:buFont typeface="Arial" panose="020B0604020202020204" pitchFamily="34" charset="0"/>
              <a:buChar char="•"/>
            </a:pPr>
            <a:r>
              <a:rPr lang="en-US" sz="2800" dirty="0">
                <a:highlight>
                  <a:srgbClr val="00FF00"/>
                </a:highlight>
              </a:rPr>
              <a:t>pertanian berbasis teknologi</a:t>
            </a:r>
            <a:r>
              <a:rPr lang="en-US" sz="2800" dirty="0"/>
              <a:t>, </a:t>
            </a:r>
          </a:p>
          <a:p>
            <a:pPr marL="457200" indent="-457200" defTabSz="914400">
              <a:lnSpc>
                <a:spcPct val="120000"/>
              </a:lnSpc>
              <a:spcAft>
                <a:spcPts val="600"/>
              </a:spcAft>
              <a:buFont typeface="Arial" panose="020B0604020202020204" pitchFamily="34" charset="0"/>
              <a:buChar char="•"/>
            </a:pPr>
            <a:r>
              <a:rPr lang="en-US" sz="2800" dirty="0">
                <a:highlight>
                  <a:srgbClr val="0000FF"/>
                </a:highlight>
              </a:rPr>
              <a:t>kota pintar</a:t>
            </a:r>
            <a:r>
              <a:rPr lang="en-US" sz="2800" dirty="0"/>
              <a:t>, </a:t>
            </a:r>
          </a:p>
          <a:p>
            <a:pPr marL="457200" indent="-457200" defTabSz="914400">
              <a:lnSpc>
                <a:spcPct val="120000"/>
              </a:lnSpc>
              <a:spcAft>
                <a:spcPts val="600"/>
              </a:spcAft>
              <a:buFont typeface="Arial" panose="020B0604020202020204" pitchFamily="34" charset="0"/>
              <a:buChar char="•"/>
            </a:pPr>
            <a:r>
              <a:rPr lang="en-US" sz="2800" dirty="0">
                <a:highlight>
                  <a:srgbClr val="C0C0C0"/>
                </a:highlight>
              </a:rPr>
              <a:t>mobilitas cerdas</a:t>
            </a:r>
            <a:r>
              <a:rPr lang="en-US" sz="2800" dirty="0"/>
              <a:t>. </a:t>
            </a:r>
          </a:p>
          <a:p>
            <a:pPr defTabSz="914400">
              <a:lnSpc>
                <a:spcPct val="90000"/>
              </a:lnSpc>
              <a:spcAft>
                <a:spcPts val="600"/>
              </a:spcAft>
            </a:pPr>
            <a:endParaRPr lang="en-US" sz="2800" dirty="0"/>
          </a:p>
          <a:p>
            <a:pPr defTabSz="914400">
              <a:lnSpc>
                <a:spcPct val="90000"/>
              </a:lnSpc>
              <a:spcAft>
                <a:spcPts val="600"/>
              </a:spcAft>
            </a:pPr>
            <a:r>
              <a:rPr lang="en-US" sz="2800" dirty="0"/>
              <a:t>Teknologi canggih diterapkan untuk menciptakan masa depan yang lebih baik.</a:t>
            </a:r>
          </a:p>
        </p:txBody>
      </p:sp>
      <p:sp>
        <p:nvSpPr>
          <p:cNvPr id="19" name="Slide Number Placeholder 18">
            <a:extLst>
              <a:ext uri="{FF2B5EF4-FFF2-40B4-BE49-F238E27FC236}">
                <a16:creationId xmlns:a16="http://schemas.microsoft.com/office/drawing/2014/main" id="{EBBBC7DB-DD84-AC0D-6C61-90A843F7FECD}"/>
              </a:ext>
            </a:extLst>
          </p:cNvPr>
          <p:cNvSpPr>
            <a:spLocks noGrp="1"/>
          </p:cNvSpPr>
          <p:nvPr>
            <p:ph type="sldNum" sz="quarter" idx="12"/>
          </p:nvPr>
        </p:nvSpPr>
        <p:spPr/>
        <p:txBody>
          <a:bodyPr/>
          <a:lstStyle/>
          <a:p>
            <a:fld id="{0D309695-DEC3-40DA-9DF5-330280C9D0E8}" type="slidenum">
              <a:rPr lang="en-US" smtClean="0"/>
              <a:pPr/>
              <a:t>13</a:t>
            </a:fld>
            <a:endParaRPr lang="en-US" dirty="0"/>
          </a:p>
        </p:txBody>
      </p:sp>
    </p:spTree>
    <p:extLst>
      <p:ext uri="{BB962C8B-B14F-4D97-AF65-F5344CB8AC3E}">
        <p14:creationId xmlns:p14="http://schemas.microsoft.com/office/powerpoint/2010/main" val="45547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8809-F37A-D8D1-B054-05F6628C2ECE}"/>
              </a:ext>
            </a:extLst>
          </p:cNvPr>
          <p:cNvSpPr>
            <a:spLocks noGrp="1"/>
          </p:cNvSpPr>
          <p:nvPr>
            <p:ph type="title"/>
          </p:nvPr>
        </p:nvSpPr>
        <p:spPr>
          <a:xfrm>
            <a:off x="400050" y="365125"/>
            <a:ext cx="6348414" cy="735013"/>
          </a:xfrm>
        </p:spPr>
        <p:style>
          <a:lnRef idx="2">
            <a:schemeClr val="dk1">
              <a:shade val="15000"/>
            </a:schemeClr>
          </a:lnRef>
          <a:fillRef idx="1">
            <a:schemeClr val="dk1"/>
          </a:fillRef>
          <a:effectRef idx="0">
            <a:schemeClr val="dk1"/>
          </a:effectRef>
          <a:fontRef idx="minor">
            <a:schemeClr val="lt1"/>
          </a:fontRef>
        </p:style>
        <p:txBody>
          <a:bodyPr/>
          <a:lstStyle/>
          <a:p>
            <a:r>
              <a:rPr lang="en-US" dirty="0"/>
              <a:t>KESIMPULAN</a:t>
            </a:r>
          </a:p>
        </p:txBody>
      </p:sp>
      <p:graphicFrame>
        <p:nvGraphicFramePr>
          <p:cNvPr id="17" name="Content Placeholder 2">
            <a:extLst>
              <a:ext uri="{FF2B5EF4-FFF2-40B4-BE49-F238E27FC236}">
                <a16:creationId xmlns:a16="http://schemas.microsoft.com/office/drawing/2014/main" id="{4DF89794-5439-9F71-9C19-67C4FA03C63F}"/>
              </a:ext>
            </a:extLst>
          </p:cNvPr>
          <p:cNvGraphicFramePr>
            <a:graphicFrameLocks noGrp="1"/>
          </p:cNvGraphicFramePr>
          <p:nvPr>
            <p:ph idx="1"/>
            <p:extLst>
              <p:ext uri="{D42A27DB-BD31-4B8C-83A1-F6EECF244321}">
                <p14:modId xmlns:p14="http://schemas.microsoft.com/office/powerpoint/2010/main" val="3021568965"/>
              </p:ext>
            </p:extLst>
          </p:nvPr>
        </p:nvGraphicFramePr>
        <p:xfrm>
          <a:off x="417001" y="1285875"/>
          <a:ext cx="6217726" cy="543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88413751-6AE7-6B1A-0AF8-EA518CFB0B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8464" y="1424786"/>
            <a:ext cx="5443535" cy="3032919"/>
          </a:xfrm>
          <a:prstGeom prst="rect">
            <a:avLst/>
          </a:prstGeom>
        </p:spPr>
      </p:pic>
      <p:sp>
        <p:nvSpPr>
          <p:cNvPr id="7" name="TextBox 6">
            <a:extLst>
              <a:ext uri="{FF2B5EF4-FFF2-40B4-BE49-F238E27FC236}">
                <a16:creationId xmlns:a16="http://schemas.microsoft.com/office/drawing/2014/main" id="{3B0E2C1A-0501-3317-18BF-F6AA4F167512}"/>
              </a:ext>
            </a:extLst>
          </p:cNvPr>
          <p:cNvSpPr txBox="1"/>
          <p:nvPr/>
        </p:nvSpPr>
        <p:spPr>
          <a:xfrm>
            <a:off x="6748464" y="4602966"/>
            <a:ext cx="5443535"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sv-SE" dirty="0"/>
              <a:t>ilustrasi futuristik yang menggambarkan transisi dari Industri 4.0 ke Society 5.0, menunjukkan peran teknologi canggih untuk kesejahteraan manusia dan lingkungan.</a:t>
            </a:r>
            <a:endParaRPr lang="en-US" dirty="0"/>
          </a:p>
        </p:txBody>
      </p:sp>
      <p:sp>
        <p:nvSpPr>
          <p:cNvPr id="15" name="Slide Number Placeholder 14">
            <a:extLst>
              <a:ext uri="{FF2B5EF4-FFF2-40B4-BE49-F238E27FC236}">
                <a16:creationId xmlns:a16="http://schemas.microsoft.com/office/drawing/2014/main" id="{24552A65-1F79-99F4-781E-1A9559C7201F}"/>
              </a:ext>
            </a:extLst>
          </p:cNvPr>
          <p:cNvSpPr>
            <a:spLocks noGrp="1"/>
          </p:cNvSpPr>
          <p:nvPr>
            <p:ph type="sldNum" sz="quarter" idx="12"/>
          </p:nvPr>
        </p:nvSpPr>
        <p:spPr/>
        <p:txBody>
          <a:bodyPr/>
          <a:lstStyle/>
          <a:p>
            <a:fld id="{0D309695-DEC3-40DA-9DF5-330280C9D0E8}" type="slidenum">
              <a:rPr lang="en-US" smtClean="0"/>
              <a:pPr/>
              <a:t>14</a:t>
            </a:fld>
            <a:endParaRPr lang="en-US" dirty="0"/>
          </a:p>
        </p:txBody>
      </p:sp>
    </p:spTree>
    <p:extLst>
      <p:ext uri="{BB962C8B-B14F-4D97-AF65-F5344CB8AC3E}">
        <p14:creationId xmlns:p14="http://schemas.microsoft.com/office/powerpoint/2010/main" val="3174895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BCF1FE-2369-CECB-8480-F1E63CBE615C}"/>
              </a:ext>
            </a:extLst>
          </p:cNvPr>
          <p:cNvSpPr>
            <a:spLocks noGrp="1"/>
          </p:cNvSpPr>
          <p:nvPr>
            <p:ph type="title"/>
          </p:nvPr>
        </p:nvSpPr>
        <p:spPr>
          <a:xfrm>
            <a:off x="838200" y="365125"/>
            <a:ext cx="10515600" cy="831025"/>
          </a:xfrm>
        </p:spPr>
        <p:txBody>
          <a:bodyPr>
            <a:normAutofit fontScale="90000"/>
          </a:bodyPr>
          <a:lstStyle/>
          <a:p>
            <a:r>
              <a:rPr lang="en-US" sz="5400" b="1" dirty="0"/>
              <a:t>Revolusi Industri 4.0 &amp; GenAI </a:t>
            </a:r>
            <a:endParaRPr lang="en-US" sz="5400" dirty="0"/>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784A97-31A9-C4E7-7B7C-115B732F55C8}"/>
              </a:ext>
            </a:extLst>
          </p:cNvPr>
          <p:cNvSpPr>
            <a:spLocks noGrp="1"/>
          </p:cNvSpPr>
          <p:nvPr>
            <p:ph idx="1"/>
          </p:nvPr>
        </p:nvSpPr>
        <p:spPr>
          <a:xfrm>
            <a:off x="838200" y="1929383"/>
            <a:ext cx="10515600" cy="4792091"/>
          </a:xfrm>
        </p:spPr>
        <p:txBody>
          <a:bodyPr>
            <a:normAutofit lnSpcReduction="10000"/>
          </a:bodyPr>
          <a:lstStyle/>
          <a:p>
            <a:pPr marL="0" indent="0" algn="just">
              <a:buNone/>
            </a:pPr>
            <a:r>
              <a:rPr lang="en-US" sz="1800" dirty="0"/>
              <a:t>Merujuk pada penerapan teknologi digital seperti </a:t>
            </a:r>
            <a:r>
              <a:rPr lang="en-US" sz="1800" b="1" dirty="0"/>
              <a:t>Internet of Things (IoT)</a:t>
            </a:r>
            <a:r>
              <a:rPr lang="en-US" sz="1800" dirty="0"/>
              <a:t>, </a:t>
            </a:r>
            <a:r>
              <a:rPr lang="en-US" sz="1800" b="1" dirty="0"/>
              <a:t>Kecerdasan Buatan (AI)</a:t>
            </a:r>
            <a:r>
              <a:rPr lang="en-US" sz="1800" dirty="0"/>
              <a:t>, </a:t>
            </a:r>
            <a:r>
              <a:rPr lang="en-US" sz="1800" b="1" dirty="0"/>
              <a:t>Big Data</a:t>
            </a:r>
            <a:r>
              <a:rPr lang="en-US" sz="1800" dirty="0"/>
              <a:t>, dan </a:t>
            </a:r>
            <a:r>
              <a:rPr lang="en-US" sz="1800" b="1" dirty="0"/>
              <a:t>otomatisasi</a:t>
            </a:r>
            <a:r>
              <a:rPr lang="en-US" sz="1800" dirty="0"/>
              <a:t> dalam industri dan manufaktur.</a:t>
            </a:r>
          </a:p>
          <a:p>
            <a:pPr marL="0" indent="0" algn="just">
              <a:buNone/>
            </a:pPr>
            <a:endParaRPr lang="en-US" sz="1800" dirty="0"/>
          </a:p>
          <a:p>
            <a:pPr marL="0" indent="0" algn="just">
              <a:buNone/>
            </a:pPr>
            <a:r>
              <a:rPr lang="en-US" sz="1800" dirty="0">
                <a:highlight>
                  <a:srgbClr val="FFFF00"/>
                </a:highlight>
              </a:rPr>
              <a:t>Fokusnya</a:t>
            </a:r>
            <a:r>
              <a:rPr lang="en-US" sz="1800" dirty="0"/>
              <a:t> adalah </a:t>
            </a:r>
            <a:r>
              <a:rPr lang="en-US" sz="1800" b="1" dirty="0"/>
              <a:t>efisiensi</a:t>
            </a:r>
            <a:r>
              <a:rPr lang="en-US" sz="1800" dirty="0"/>
              <a:t>, </a:t>
            </a:r>
            <a:r>
              <a:rPr lang="en-US" sz="1800" b="1" dirty="0"/>
              <a:t>produktivitas</a:t>
            </a:r>
            <a:r>
              <a:rPr lang="en-US" sz="1800" dirty="0"/>
              <a:t>, dan </a:t>
            </a:r>
            <a:r>
              <a:rPr lang="en-US" sz="1800" b="1" dirty="0"/>
              <a:t>reduksi biaya</a:t>
            </a:r>
            <a:r>
              <a:rPr lang="en-US" sz="1800" dirty="0"/>
              <a:t>.</a:t>
            </a:r>
          </a:p>
          <a:p>
            <a:pPr marL="0" indent="0" algn="just">
              <a:buNone/>
            </a:pPr>
            <a:endParaRPr lang="en-US" sz="1800" dirty="0"/>
          </a:p>
          <a:p>
            <a:pPr marL="0" indent="0" algn="just">
              <a:buNone/>
            </a:pPr>
            <a:r>
              <a:rPr lang="en-US" sz="1800" b="1" dirty="0">
                <a:highlight>
                  <a:srgbClr val="FFFF00"/>
                </a:highlight>
              </a:rPr>
              <a:t>Peran Generative AI:</a:t>
            </a:r>
            <a:endParaRPr lang="en-US" sz="1800" dirty="0">
              <a:highlight>
                <a:srgbClr val="FFFF00"/>
              </a:highlight>
            </a:endParaRPr>
          </a:p>
          <a:p>
            <a:pPr algn="just">
              <a:buFont typeface="Arial" panose="020B0604020202020204" pitchFamily="34" charset="0"/>
              <a:buChar char="•"/>
            </a:pPr>
            <a:r>
              <a:rPr lang="en-US" sz="1800" dirty="0"/>
              <a:t>Membantu desain produk secara otomatis melalui teknologi seperti </a:t>
            </a:r>
            <a:r>
              <a:rPr lang="en-US" sz="1800" b="1" dirty="0"/>
              <a:t>AI generatif (misalnya DALL-E atau GPT)</a:t>
            </a:r>
            <a:r>
              <a:rPr lang="en-US" sz="1800" dirty="0"/>
              <a:t>.</a:t>
            </a:r>
          </a:p>
          <a:p>
            <a:pPr algn="just">
              <a:buFont typeface="Arial" panose="020B0604020202020204" pitchFamily="34" charset="0"/>
              <a:buChar char="•"/>
            </a:pPr>
            <a:r>
              <a:rPr lang="en-US" sz="1800" dirty="0"/>
              <a:t>Analisis data manufaktur besar-besaran untuk optimasi proses produksi.</a:t>
            </a:r>
          </a:p>
          <a:p>
            <a:pPr algn="just">
              <a:buFont typeface="Arial" panose="020B0604020202020204" pitchFamily="34" charset="0"/>
              <a:buChar char="•"/>
            </a:pPr>
            <a:r>
              <a:rPr lang="en-US" sz="1800" dirty="0"/>
              <a:t>Generative AI mempercepat prototipe produk baru dengan simulasi berbasis AI yang presisi.</a:t>
            </a:r>
          </a:p>
          <a:p>
            <a:pPr algn="just">
              <a:buFont typeface="Arial" panose="020B0604020202020204" pitchFamily="34" charset="0"/>
              <a:buChar char="•"/>
            </a:pPr>
            <a:endParaRPr lang="en-US" sz="1800" dirty="0"/>
          </a:p>
          <a:p>
            <a:pPr marL="0" indent="0" algn="just">
              <a:buNone/>
            </a:pPr>
            <a:r>
              <a:rPr lang="en-US" sz="1800" b="1" dirty="0">
                <a:highlight>
                  <a:srgbClr val="FFFF00"/>
                </a:highlight>
              </a:rPr>
              <a:t>Contoh Penerapan:</a:t>
            </a:r>
            <a:endParaRPr lang="en-US" sz="1800" dirty="0">
              <a:highlight>
                <a:srgbClr val="FFFF00"/>
              </a:highlight>
            </a:endParaRPr>
          </a:p>
          <a:p>
            <a:pPr algn="just">
              <a:buFont typeface="Arial" panose="020B0604020202020204" pitchFamily="34" charset="0"/>
              <a:buChar char="•"/>
            </a:pPr>
            <a:r>
              <a:rPr lang="en-US" sz="1800" dirty="0">
                <a:highlight>
                  <a:srgbClr val="00FFFF"/>
                </a:highlight>
              </a:rPr>
              <a:t>Pabrik cerdas dengan </a:t>
            </a:r>
            <a:r>
              <a:rPr lang="en-US" sz="1800" b="1" dirty="0">
                <a:highlight>
                  <a:srgbClr val="00FFFF"/>
                </a:highlight>
              </a:rPr>
              <a:t>robot kolaboratif</a:t>
            </a:r>
            <a:r>
              <a:rPr lang="en-US" sz="1800" dirty="0">
                <a:highlight>
                  <a:srgbClr val="00FFFF"/>
                </a:highlight>
              </a:rPr>
              <a:t> yang dirancang melalui Generative AI</a:t>
            </a:r>
            <a:r>
              <a:rPr lang="en-US" sz="1800" dirty="0"/>
              <a:t> </a:t>
            </a:r>
            <a:r>
              <a:rPr lang="en-US" sz="1800" dirty="0">
                <a:highlight>
                  <a:srgbClr val="FFFF00"/>
                </a:highlight>
                <a:sym typeface="Wingdings" panose="05000000000000000000" pitchFamily="2" charset="2"/>
              </a:rPr>
              <a:t> </a:t>
            </a:r>
            <a:r>
              <a:rPr lang="en-US" sz="1800" b="1" dirty="0">
                <a:highlight>
                  <a:srgbClr val="FFFF00"/>
                </a:highlight>
                <a:sym typeface="Wingdings" panose="05000000000000000000" pitchFamily="2" charset="2"/>
              </a:rPr>
              <a:t>Industri</a:t>
            </a:r>
            <a:endParaRPr lang="en-US" sz="1800" b="1" dirty="0">
              <a:highlight>
                <a:srgbClr val="FFFF00"/>
              </a:highlight>
            </a:endParaRPr>
          </a:p>
          <a:p>
            <a:pPr algn="just">
              <a:buFont typeface="Arial" panose="020B0604020202020204" pitchFamily="34" charset="0"/>
              <a:buChar char="•"/>
            </a:pPr>
            <a:r>
              <a:rPr lang="en-US" sz="1800" dirty="0">
                <a:highlight>
                  <a:srgbClr val="00FFFF"/>
                </a:highlight>
              </a:rPr>
              <a:t>Otomatisasi dokumen teknis menggunakan model bahasa besar seperti GPT</a:t>
            </a:r>
            <a:r>
              <a:rPr lang="en-US" sz="1800" dirty="0">
                <a:highlight>
                  <a:srgbClr val="FFFF00"/>
                </a:highlight>
              </a:rPr>
              <a:t> </a:t>
            </a:r>
            <a:r>
              <a:rPr lang="en-US" sz="1800" dirty="0">
                <a:highlight>
                  <a:srgbClr val="FFFF00"/>
                </a:highlight>
                <a:sym typeface="Wingdings" panose="05000000000000000000" pitchFamily="2" charset="2"/>
              </a:rPr>
              <a:t> </a:t>
            </a:r>
            <a:r>
              <a:rPr lang="en-US" sz="1800" b="1" dirty="0">
                <a:highlight>
                  <a:srgbClr val="FFFF00"/>
                </a:highlight>
                <a:sym typeface="Wingdings" panose="05000000000000000000" pitchFamily="2" charset="2"/>
              </a:rPr>
              <a:t>Organisasi</a:t>
            </a:r>
            <a:endParaRPr lang="en-US" sz="1800" b="1" dirty="0">
              <a:highlight>
                <a:srgbClr val="FFFF00"/>
              </a:highlight>
            </a:endParaRPr>
          </a:p>
        </p:txBody>
      </p:sp>
      <p:sp>
        <p:nvSpPr>
          <p:cNvPr id="11" name="Slide Number Placeholder 10">
            <a:extLst>
              <a:ext uri="{FF2B5EF4-FFF2-40B4-BE49-F238E27FC236}">
                <a16:creationId xmlns:a16="http://schemas.microsoft.com/office/drawing/2014/main" id="{24FC7B4E-D51B-38A5-D5C1-F3B3AF4E3BB1}"/>
              </a:ext>
            </a:extLst>
          </p:cNvPr>
          <p:cNvSpPr>
            <a:spLocks noGrp="1"/>
          </p:cNvSpPr>
          <p:nvPr>
            <p:ph type="sldNum" sz="quarter" idx="12"/>
          </p:nvPr>
        </p:nvSpPr>
        <p:spPr>
          <a:xfrm>
            <a:off x="8610600" y="6356350"/>
            <a:ext cx="2743200" cy="365125"/>
          </a:xfrm>
        </p:spPr>
        <p:txBody>
          <a:bodyPr>
            <a:normAutofit/>
          </a:bodyPr>
          <a:lstStyle/>
          <a:p>
            <a:pPr>
              <a:spcAft>
                <a:spcPts val="600"/>
              </a:spcAft>
            </a:pPr>
            <a:fld id="{0D309695-DEC3-40DA-9DF5-330280C9D0E8}" type="slidenum">
              <a:rPr lang="en-US" smtClean="0"/>
              <a:pPr>
                <a:spcAft>
                  <a:spcPts val="600"/>
                </a:spcAft>
              </a:pPr>
              <a:t>15</a:t>
            </a:fld>
            <a:endParaRPr lang="en-US" dirty="0"/>
          </a:p>
        </p:txBody>
      </p:sp>
    </p:spTree>
    <p:extLst>
      <p:ext uri="{BB962C8B-B14F-4D97-AF65-F5344CB8AC3E}">
        <p14:creationId xmlns:p14="http://schemas.microsoft.com/office/powerpoint/2010/main" val="14996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29C258-B1A4-DA2B-B1A7-9BC075C667AB}"/>
              </a:ext>
            </a:extLst>
          </p:cNvPr>
          <p:cNvSpPr>
            <a:spLocks noGrp="1"/>
          </p:cNvSpPr>
          <p:nvPr>
            <p:ph type="title"/>
          </p:nvPr>
        </p:nvSpPr>
        <p:spPr>
          <a:xfrm>
            <a:off x="838200" y="365125"/>
            <a:ext cx="10515600" cy="869315"/>
          </a:xfrm>
        </p:spPr>
        <p:txBody>
          <a:bodyPr>
            <a:normAutofit/>
          </a:bodyPr>
          <a:lstStyle/>
          <a:p>
            <a:r>
              <a:rPr lang="en-US" sz="5400" b="1" dirty="0"/>
              <a:t>Society 5.0 &amp; GenAI</a:t>
            </a:r>
            <a:endParaRPr lang="en-US" sz="5400" dirty="0"/>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349EC7-E19E-C9E7-2845-9BDA3EAE5611}"/>
              </a:ext>
            </a:extLst>
          </p:cNvPr>
          <p:cNvSpPr>
            <a:spLocks noGrp="1"/>
          </p:cNvSpPr>
          <p:nvPr>
            <p:ph idx="1"/>
          </p:nvPr>
        </p:nvSpPr>
        <p:spPr>
          <a:xfrm>
            <a:off x="838200" y="1929383"/>
            <a:ext cx="10515600" cy="4792091"/>
          </a:xfrm>
        </p:spPr>
        <p:txBody>
          <a:bodyPr>
            <a:normAutofit lnSpcReduction="10000"/>
          </a:bodyPr>
          <a:lstStyle/>
          <a:p>
            <a:pPr marL="0" indent="0" algn="just">
              <a:buNone/>
            </a:pPr>
            <a:r>
              <a:rPr lang="en-US" sz="2000" dirty="0"/>
              <a:t>Konsep masyarakat berbasis teknologi yang menempatkan manusia sebagai pusat perhatian.</a:t>
            </a:r>
          </a:p>
          <a:p>
            <a:pPr marL="0" indent="0" algn="just">
              <a:buNone/>
            </a:pPr>
            <a:r>
              <a:rPr lang="en-US" sz="2000" dirty="0">
                <a:highlight>
                  <a:srgbClr val="FFFF00"/>
                </a:highlight>
              </a:rPr>
              <a:t>Berfokus</a:t>
            </a:r>
            <a:r>
              <a:rPr lang="en-US" sz="2000" dirty="0"/>
              <a:t> pada </a:t>
            </a:r>
            <a:r>
              <a:rPr lang="en-US" sz="2000" b="1" dirty="0"/>
              <a:t>keberlanjutan</a:t>
            </a:r>
            <a:r>
              <a:rPr lang="en-US" sz="2000" dirty="0"/>
              <a:t>, </a:t>
            </a:r>
            <a:r>
              <a:rPr lang="en-US" sz="2000" b="1" dirty="0"/>
              <a:t>inklusi sosial</a:t>
            </a:r>
            <a:r>
              <a:rPr lang="en-US" sz="2000" dirty="0"/>
              <a:t>, dan </a:t>
            </a:r>
            <a:r>
              <a:rPr lang="en-US" sz="2000" b="1" dirty="0"/>
              <a:t>penyelesaian tantangan global</a:t>
            </a:r>
            <a:r>
              <a:rPr lang="en-US" sz="2000" dirty="0"/>
              <a:t>.</a:t>
            </a:r>
          </a:p>
          <a:p>
            <a:pPr marL="0" indent="0" algn="just">
              <a:buNone/>
            </a:pPr>
            <a:endParaRPr lang="en-US" sz="2000" dirty="0"/>
          </a:p>
          <a:p>
            <a:pPr marL="0" indent="0" algn="just">
              <a:buNone/>
            </a:pPr>
            <a:r>
              <a:rPr lang="en-US" sz="2000" b="1" dirty="0">
                <a:highlight>
                  <a:srgbClr val="FFFF00"/>
                </a:highlight>
              </a:rPr>
              <a:t>Peran Generative AI:</a:t>
            </a:r>
            <a:endParaRPr lang="en-US" sz="2000" dirty="0">
              <a:highlight>
                <a:srgbClr val="FFFF00"/>
              </a:highlight>
            </a:endParaRPr>
          </a:p>
          <a:p>
            <a:pPr algn="just">
              <a:buFont typeface="Arial" panose="020B0604020202020204" pitchFamily="34" charset="0"/>
              <a:buChar char="•"/>
            </a:pPr>
            <a:r>
              <a:rPr lang="en-US" sz="2000" b="1" dirty="0"/>
              <a:t>Smart Education:</a:t>
            </a:r>
            <a:r>
              <a:rPr lang="en-US" sz="2000" dirty="0"/>
              <a:t> Generative AI menciptakan konten pendidikan interaktif seperti video pelatihan, materi pelajaran, hingga simulasi virtual.</a:t>
            </a:r>
          </a:p>
          <a:p>
            <a:pPr algn="just">
              <a:buFont typeface="Arial" panose="020B0604020202020204" pitchFamily="34" charset="0"/>
              <a:buChar char="•"/>
            </a:pPr>
            <a:r>
              <a:rPr lang="en-US" sz="2000" b="1" dirty="0"/>
              <a:t>Smart Healthcare:</a:t>
            </a:r>
            <a:r>
              <a:rPr lang="en-US" sz="2000" dirty="0"/>
              <a:t> Generative AI digunakan untuk menghasilkan rencana perawatan individual, analisis citra medis, atau bahkan simulasi pembedahan.</a:t>
            </a:r>
          </a:p>
          <a:p>
            <a:pPr algn="just">
              <a:buFont typeface="Arial" panose="020B0604020202020204" pitchFamily="34" charset="0"/>
              <a:buChar char="•"/>
            </a:pPr>
            <a:r>
              <a:rPr lang="en-US" sz="2000" b="1" dirty="0"/>
              <a:t>Smart Cities:</a:t>
            </a:r>
            <a:r>
              <a:rPr lang="en-US" sz="2000" dirty="0"/>
              <a:t> Model AI generatif membantu dalam perencanaan kota pintar dengan simulasi infrastruktur kota berbasis data real-time.</a:t>
            </a:r>
          </a:p>
          <a:p>
            <a:pPr marL="0" indent="0" algn="just">
              <a:buNone/>
            </a:pPr>
            <a:endParaRPr lang="en-US" sz="2000" dirty="0"/>
          </a:p>
          <a:p>
            <a:pPr marL="0" indent="0" algn="just">
              <a:buNone/>
            </a:pPr>
            <a:r>
              <a:rPr lang="en-US" sz="2000" b="1" dirty="0">
                <a:highlight>
                  <a:srgbClr val="FFFF00"/>
                </a:highlight>
              </a:rPr>
              <a:t>Contoh Penerapan:</a:t>
            </a:r>
            <a:endParaRPr lang="en-US" sz="2000" dirty="0">
              <a:highlight>
                <a:srgbClr val="FFFF00"/>
              </a:highlight>
            </a:endParaRPr>
          </a:p>
          <a:p>
            <a:pPr algn="just">
              <a:buFont typeface="Arial" panose="020B0604020202020204" pitchFamily="34" charset="0"/>
              <a:buChar char="•"/>
            </a:pPr>
            <a:r>
              <a:rPr lang="en-US" sz="2000" dirty="0"/>
              <a:t>Generative AI digunakan untuk menciptakan alat bantu belajar interaktif berbasis VR/AR.</a:t>
            </a:r>
          </a:p>
          <a:p>
            <a:pPr algn="just">
              <a:buFont typeface="Arial" panose="020B0604020202020204" pitchFamily="34" charset="0"/>
              <a:buChar char="•"/>
            </a:pPr>
            <a:r>
              <a:rPr lang="en-US" sz="2000" dirty="0"/>
              <a:t>Rekomendasi personal di sektor kesehatan dan pendidikan.</a:t>
            </a:r>
          </a:p>
        </p:txBody>
      </p:sp>
      <p:sp>
        <p:nvSpPr>
          <p:cNvPr id="11" name="Slide Number Placeholder 10">
            <a:extLst>
              <a:ext uri="{FF2B5EF4-FFF2-40B4-BE49-F238E27FC236}">
                <a16:creationId xmlns:a16="http://schemas.microsoft.com/office/drawing/2014/main" id="{C6CC9CBB-D755-8BF1-E0A1-40C8204EFC9F}"/>
              </a:ext>
            </a:extLst>
          </p:cNvPr>
          <p:cNvSpPr>
            <a:spLocks noGrp="1"/>
          </p:cNvSpPr>
          <p:nvPr>
            <p:ph type="sldNum" sz="quarter" idx="12"/>
          </p:nvPr>
        </p:nvSpPr>
        <p:spPr>
          <a:xfrm>
            <a:off x="8610600" y="6356350"/>
            <a:ext cx="2743200" cy="365125"/>
          </a:xfrm>
        </p:spPr>
        <p:txBody>
          <a:bodyPr>
            <a:normAutofit/>
          </a:bodyPr>
          <a:lstStyle/>
          <a:p>
            <a:pPr>
              <a:spcAft>
                <a:spcPts val="600"/>
              </a:spcAft>
            </a:pPr>
            <a:fld id="{0D309695-DEC3-40DA-9DF5-330280C9D0E8}" type="slidenum">
              <a:rPr lang="en-US" smtClean="0"/>
              <a:pPr>
                <a:spcAft>
                  <a:spcPts val="600"/>
                </a:spcAft>
              </a:pPr>
              <a:t>16</a:t>
            </a:fld>
            <a:endParaRPr lang="en-US" dirty="0"/>
          </a:p>
        </p:txBody>
      </p:sp>
    </p:spTree>
    <p:extLst>
      <p:ext uri="{BB962C8B-B14F-4D97-AF65-F5344CB8AC3E}">
        <p14:creationId xmlns:p14="http://schemas.microsoft.com/office/powerpoint/2010/main" val="443132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FB06-03A5-2B25-FE2C-F287EB311505}"/>
              </a:ext>
            </a:extLst>
          </p:cNvPr>
          <p:cNvSpPr>
            <a:spLocks noGrp="1"/>
          </p:cNvSpPr>
          <p:nvPr>
            <p:ph type="title"/>
          </p:nvPr>
        </p:nvSpPr>
        <p:spPr>
          <a:xfrm>
            <a:off x="528638" y="214313"/>
            <a:ext cx="11187112" cy="757237"/>
          </a:xfrm>
        </p:spPr>
        <p:txBody>
          <a:bodyPr/>
          <a:lstStyle/>
          <a:p>
            <a:r>
              <a:rPr lang="en-US" b="1" dirty="0"/>
              <a:t>Era AI dengan Fokus pada Generative AI</a:t>
            </a:r>
            <a:endParaRPr lang="en-US" dirty="0"/>
          </a:p>
        </p:txBody>
      </p:sp>
      <p:graphicFrame>
        <p:nvGraphicFramePr>
          <p:cNvPr id="13" name="Content Placeholder 2">
            <a:extLst>
              <a:ext uri="{FF2B5EF4-FFF2-40B4-BE49-F238E27FC236}">
                <a16:creationId xmlns:a16="http://schemas.microsoft.com/office/drawing/2014/main" id="{C487B883-D07B-30A5-008C-CBA2391E49F3}"/>
              </a:ext>
            </a:extLst>
          </p:cNvPr>
          <p:cNvGraphicFramePr>
            <a:graphicFrameLocks noGrp="1"/>
          </p:cNvGraphicFramePr>
          <p:nvPr>
            <p:ph idx="1"/>
            <p:extLst>
              <p:ext uri="{D42A27DB-BD31-4B8C-83A1-F6EECF244321}">
                <p14:modId xmlns:p14="http://schemas.microsoft.com/office/powerpoint/2010/main" val="1257432611"/>
              </p:ext>
            </p:extLst>
          </p:nvPr>
        </p:nvGraphicFramePr>
        <p:xfrm>
          <a:off x="528637" y="1185864"/>
          <a:ext cx="11187111" cy="545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lide Number Placeholder 10">
            <a:extLst>
              <a:ext uri="{FF2B5EF4-FFF2-40B4-BE49-F238E27FC236}">
                <a16:creationId xmlns:a16="http://schemas.microsoft.com/office/drawing/2014/main" id="{0F40E782-4C70-EC69-2C70-C207389F9553}"/>
              </a:ext>
            </a:extLst>
          </p:cNvPr>
          <p:cNvSpPr>
            <a:spLocks noGrp="1"/>
          </p:cNvSpPr>
          <p:nvPr>
            <p:ph type="sldNum" sz="quarter" idx="12"/>
          </p:nvPr>
        </p:nvSpPr>
        <p:spPr/>
        <p:txBody>
          <a:bodyPr/>
          <a:lstStyle/>
          <a:p>
            <a:fld id="{0D309695-DEC3-40DA-9DF5-330280C9D0E8}" type="slidenum">
              <a:rPr lang="en-US" smtClean="0"/>
              <a:pPr/>
              <a:t>17</a:t>
            </a:fld>
            <a:endParaRPr lang="en-US" dirty="0"/>
          </a:p>
        </p:txBody>
      </p:sp>
    </p:spTree>
    <p:extLst>
      <p:ext uri="{BB962C8B-B14F-4D97-AF65-F5344CB8AC3E}">
        <p14:creationId xmlns:p14="http://schemas.microsoft.com/office/powerpoint/2010/main" val="2661781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BB42-EA14-4456-860A-B39A163B7903}"/>
              </a:ext>
            </a:extLst>
          </p:cNvPr>
          <p:cNvSpPr>
            <a:spLocks noGrp="1"/>
          </p:cNvSpPr>
          <p:nvPr>
            <p:ph type="title"/>
          </p:nvPr>
        </p:nvSpPr>
        <p:spPr>
          <a:xfrm>
            <a:off x="838200" y="745050"/>
            <a:ext cx="10515600" cy="984141"/>
          </a:xfrm>
        </p:spPr>
        <p:txBody>
          <a:bodyPr>
            <a:normAutofit/>
          </a:bodyPr>
          <a:lstStyle/>
          <a:p>
            <a:pPr algn="ctr"/>
            <a:r>
              <a:rPr lang="en-US" dirty="0"/>
              <a:t>Tabel Hubungan RI4.0,S5.0 dan AI</a:t>
            </a:r>
          </a:p>
        </p:txBody>
      </p:sp>
      <p:pic>
        <p:nvPicPr>
          <p:cNvPr id="5" name="Content Placeholder 4" descr="A white table with black text&#10;&#10;Description automatically generated">
            <a:extLst>
              <a:ext uri="{FF2B5EF4-FFF2-40B4-BE49-F238E27FC236}">
                <a16:creationId xmlns:a16="http://schemas.microsoft.com/office/drawing/2014/main" id="{443BDC69-0CFA-DEA8-1AFD-40767F1BCB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33806"/>
            <a:ext cx="12192000" cy="5011279"/>
          </a:xfrm>
          <a:prstGeom prst="rect">
            <a:avLst/>
          </a:prstGeom>
          <a:ln>
            <a:noFill/>
          </a:ln>
          <a:effectLst>
            <a:softEdge rad="112500"/>
          </a:effectLst>
        </p:spPr>
      </p:pic>
      <p:sp>
        <p:nvSpPr>
          <p:cNvPr id="13" name="Slide Number Placeholder 12">
            <a:extLst>
              <a:ext uri="{FF2B5EF4-FFF2-40B4-BE49-F238E27FC236}">
                <a16:creationId xmlns:a16="http://schemas.microsoft.com/office/drawing/2014/main" id="{DAE01DC2-DE15-99C4-4AF8-83E2D306C05E}"/>
              </a:ext>
            </a:extLst>
          </p:cNvPr>
          <p:cNvSpPr>
            <a:spLocks noGrp="1"/>
          </p:cNvSpPr>
          <p:nvPr>
            <p:ph type="sldNum" sz="quarter" idx="12"/>
          </p:nvPr>
        </p:nvSpPr>
        <p:spPr/>
        <p:txBody>
          <a:bodyPr/>
          <a:lstStyle/>
          <a:p>
            <a:fld id="{0D309695-DEC3-40DA-9DF5-330280C9D0E8}" type="slidenum">
              <a:rPr lang="en-US" smtClean="0"/>
              <a:pPr/>
              <a:t>18</a:t>
            </a:fld>
            <a:endParaRPr lang="en-US" dirty="0"/>
          </a:p>
        </p:txBody>
      </p:sp>
    </p:spTree>
    <p:extLst>
      <p:ext uri="{BB962C8B-B14F-4D97-AF65-F5344CB8AC3E}">
        <p14:creationId xmlns:p14="http://schemas.microsoft.com/office/powerpoint/2010/main" val="3505985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volusi Industri 4.0, Society 5.0, dan Era AI">
            <a:extLst>
              <a:ext uri="{FF2B5EF4-FFF2-40B4-BE49-F238E27FC236}">
                <a16:creationId xmlns:a16="http://schemas.microsoft.com/office/drawing/2014/main" id="{9BDE9AF5-E0A2-3959-E29D-542F40A8A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949288" cy="6721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581C0E15-CF59-B708-9FD7-79570B9237D0}"/>
              </a:ext>
            </a:extLst>
          </p:cNvPr>
          <p:cNvSpPr>
            <a:spLocks noGrp="1"/>
          </p:cNvSpPr>
          <p:nvPr>
            <p:ph type="sldNum" sz="quarter" idx="12"/>
          </p:nvPr>
        </p:nvSpPr>
        <p:spPr/>
        <p:txBody>
          <a:bodyPr/>
          <a:lstStyle/>
          <a:p>
            <a:fld id="{0D309695-DEC3-40DA-9DF5-330280C9D0E8}" type="slidenum">
              <a:rPr lang="en-US" smtClean="0"/>
              <a:pPr/>
              <a:t>19</a:t>
            </a:fld>
            <a:endParaRPr lang="en-US" dirty="0"/>
          </a:p>
        </p:txBody>
      </p:sp>
    </p:spTree>
    <p:extLst>
      <p:ext uri="{BB962C8B-B14F-4D97-AF65-F5344CB8AC3E}">
        <p14:creationId xmlns:p14="http://schemas.microsoft.com/office/powerpoint/2010/main" val="580464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7A1D-BA06-AD77-C398-5061AAD1BFFE}"/>
              </a:ext>
            </a:extLst>
          </p:cNvPr>
          <p:cNvSpPr>
            <a:spLocks noGrp="1"/>
          </p:cNvSpPr>
          <p:nvPr>
            <p:ph type="title"/>
          </p:nvPr>
        </p:nvSpPr>
        <p:spPr>
          <a:xfrm>
            <a:off x="838200" y="2579686"/>
            <a:ext cx="10515600" cy="2891215"/>
          </a:xfrm>
        </p:spPr>
        <p:txBody>
          <a:bodyPr>
            <a:normAutofit/>
          </a:bodyPr>
          <a:lstStyle/>
          <a:p>
            <a:pPr algn="ctr"/>
            <a:r>
              <a:rPr lang="en-US" sz="5400" dirty="0"/>
              <a:t>KENALI DULU APLIKASI </a:t>
            </a:r>
            <a:br>
              <a:rPr lang="en-US" sz="5400" dirty="0"/>
            </a:br>
            <a:r>
              <a:rPr lang="en-US" sz="5400" dirty="0"/>
              <a:t>MILIK MUHAMMADIYAH</a:t>
            </a:r>
          </a:p>
        </p:txBody>
      </p:sp>
      <p:sp>
        <p:nvSpPr>
          <p:cNvPr id="4" name="Slide Number Placeholder 3">
            <a:extLst>
              <a:ext uri="{FF2B5EF4-FFF2-40B4-BE49-F238E27FC236}">
                <a16:creationId xmlns:a16="http://schemas.microsoft.com/office/drawing/2014/main" id="{53D9B5BE-F17E-FE7A-98E3-45CD53F4DF8A}"/>
              </a:ext>
            </a:extLst>
          </p:cNvPr>
          <p:cNvSpPr>
            <a:spLocks noGrp="1"/>
          </p:cNvSpPr>
          <p:nvPr>
            <p:ph type="sldNum" sz="quarter" idx="12"/>
          </p:nvPr>
        </p:nvSpPr>
        <p:spPr/>
        <p:txBody>
          <a:bodyPr/>
          <a:lstStyle/>
          <a:p>
            <a:fld id="{0D309695-DEC3-40DA-9DF5-330280C9D0E8}" type="slidenum">
              <a:rPr lang="en-US" smtClean="0"/>
              <a:pPr/>
              <a:t>2</a:t>
            </a:fld>
            <a:endParaRPr lang="en-US" dirty="0"/>
          </a:p>
        </p:txBody>
      </p:sp>
      <p:pic>
        <p:nvPicPr>
          <p:cNvPr id="6" name="Picture 5" descr="A green and white logo&#10;&#10;Description automatically generated">
            <a:extLst>
              <a:ext uri="{FF2B5EF4-FFF2-40B4-BE49-F238E27FC236}">
                <a16:creationId xmlns:a16="http://schemas.microsoft.com/office/drawing/2014/main" id="{EB1B9B4F-46B9-2D72-7F9E-E95146076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868" y="640892"/>
            <a:ext cx="1758264" cy="1758264"/>
          </a:xfrm>
          <a:prstGeom prst="rect">
            <a:avLst/>
          </a:prstGeom>
        </p:spPr>
      </p:pic>
    </p:spTree>
    <p:extLst>
      <p:ext uri="{BB962C8B-B14F-4D97-AF65-F5344CB8AC3E}">
        <p14:creationId xmlns:p14="http://schemas.microsoft.com/office/powerpoint/2010/main" val="1595614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5608F4-9E26-FAF4-5E01-828FE0919CFC}"/>
              </a:ext>
            </a:extLst>
          </p:cNvPr>
          <p:cNvSpPr>
            <a:spLocks noGrp="1"/>
          </p:cNvSpPr>
          <p:nvPr>
            <p:ph type="title"/>
          </p:nvPr>
        </p:nvSpPr>
        <p:spPr>
          <a:xfrm>
            <a:off x="1075767" y="1188637"/>
            <a:ext cx="2988234" cy="4480726"/>
          </a:xfrm>
        </p:spPr>
        <p:style>
          <a:lnRef idx="2">
            <a:schemeClr val="dk1">
              <a:shade val="15000"/>
            </a:schemeClr>
          </a:lnRef>
          <a:fillRef idx="1">
            <a:schemeClr val="dk1"/>
          </a:fillRef>
          <a:effectRef idx="0">
            <a:schemeClr val="dk1"/>
          </a:effectRef>
          <a:fontRef idx="minor">
            <a:schemeClr val="lt1"/>
          </a:fontRef>
        </p:style>
        <p:txBody>
          <a:bodyPr>
            <a:normAutofit/>
          </a:bodyPr>
          <a:lstStyle/>
          <a:p>
            <a:pPr algn="r"/>
            <a:r>
              <a:rPr lang="en-US" sz="4100" dirty="0"/>
              <a:t>KESIMPULAN</a:t>
            </a:r>
          </a:p>
        </p:txBody>
      </p:sp>
      <p:cxnSp>
        <p:nvCxnSpPr>
          <p:cNvPr id="22" name="Straight Connector 21">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0EC034-BE59-1FD3-7375-99BA50F6BC6B}"/>
              </a:ext>
            </a:extLst>
          </p:cNvPr>
          <p:cNvSpPr>
            <a:spLocks noGrp="1"/>
          </p:cNvSpPr>
          <p:nvPr>
            <p:ph idx="1"/>
          </p:nvPr>
        </p:nvSpPr>
        <p:spPr>
          <a:xfrm>
            <a:off x="4705775" y="759417"/>
            <a:ext cx="6410457" cy="5362414"/>
          </a:xfrm>
        </p:spPr>
        <p:txBody>
          <a:bodyPr anchor="ctr">
            <a:normAutofit fontScale="85000" lnSpcReduction="10000"/>
          </a:bodyPr>
          <a:lstStyle/>
          <a:p>
            <a:pPr algn="just">
              <a:lnSpc>
                <a:spcPct val="110000"/>
              </a:lnSpc>
              <a:buFont typeface="Arial" panose="020B0604020202020204" pitchFamily="34" charset="0"/>
              <a:buChar char="•"/>
            </a:pPr>
            <a:r>
              <a:rPr lang="en-US" sz="3200" b="1" dirty="0">
                <a:highlight>
                  <a:srgbClr val="FFFF00"/>
                </a:highlight>
              </a:rPr>
              <a:t>Revolusi Industri 4.0</a:t>
            </a:r>
            <a:r>
              <a:rPr lang="en-US" sz="3200" dirty="0">
                <a:highlight>
                  <a:srgbClr val="FFFF00"/>
                </a:highlight>
              </a:rPr>
              <a:t> </a:t>
            </a:r>
            <a:r>
              <a:rPr lang="en-US" sz="3200" dirty="0"/>
              <a:t>menyediakan fondasi teknologi untuk efisiensi industri melalui otomatisasi, AI, IoT, dan big data.</a:t>
            </a:r>
          </a:p>
          <a:p>
            <a:pPr algn="just">
              <a:lnSpc>
                <a:spcPct val="110000"/>
              </a:lnSpc>
              <a:buFont typeface="Arial" panose="020B0604020202020204" pitchFamily="34" charset="0"/>
              <a:buChar char="•"/>
            </a:pPr>
            <a:r>
              <a:rPr lang="en-US" sz="3200" b="1" dirty="0">
                <a:highlight>
                  <a:srgbClr val="FFFF00"/>
                </a:highlight>
              </a:rPr>
              <a:t>Society 5.0</a:t>
            </a:r>
            <a:r>
              <a:rPr lang="en-US" sz="3200" dirty="0">
                <a:highlight>
                  <a:srgbClr val="FFFF00"/>
                </a:highlight>
              </a:rPr>
              <a:t> </a:t>
            </a:r>
            <a:r>
              <a:rPr lang="en-US" sz="3200" dirty="0"/>
              <a:t>mengembangkan konsep tersebut dengan menempatkan manusia sebagai fokus, menciptakan masyarakat yang inklusif dan berkelanjutan.</a:t>
            </a:r>
          </a:p>
          <a:p>
            <a:pPr algn="just">
              <a:lnSpc>
                <a:spcPct val="110000"/>
              </a:lnSpc>
              <a:buFont typeface="Arial" panose="020B0604020202020204" pitchFamily="34" charset="0"/>
              <a:buChar char="•"/>
            </a:pPr>
            <a:r>
              <a:rPr lang="en-US" sz="3200" b="1" dirty="0">
                <a:highlight>
                  <a:srgbClr val="FFFF00"/>
                </a:highlight>
              </a:rPr>
              <a:t>Generative AI</a:t>
            </a:r>
            <a:r>
              <a:rPr lang="en-US" sz="3200" dirty="0">
                <a:highlight>
                  <a:srgbClr val="FFFF00"/>
                </a:highlight>
              </a:rPr>
              <a:t> </a:t>
            </a:r>
            <a:r>
              <a:rPr lang="en-US" sz="3200" dirty="0"/>
              <a:t>mempercepat inovasi dan kreativitas dengan menciptakan solusi berbasis data, memperluas dampak teknologi di semua sektor.</a:t>
            </a:r>
          </a:p>
        </p:txBody>
      </p:sp>
      <p:sp>
        <p:nvSpPr>
          <p:cNvPr id="11" name="Slide Number Placeholder 10">
            <a:extLst>
              <a:ext uri="{FF2B5EF4-FFF2-40B4-BE49-F238E27FC236}">
                <a16:creationId xmlns:a16="http://schemas.microsoft.com/office/drawing/2014/main" id="{3815528A-0CD0-175E-55C2-62A82E308F61}"/>
              </a:ext>
            </a:extLst>
          </p:cNvPr>
          <p:cNvSpPr>
            <a:spLocks noGrp="1"/>
          </p:cNvSpPr>
          <p:nvPr>
            <p:ph type="sldNum" sz="quarter" idx="12"/>
          </p:nvPr>
        </p:nvSpPr>
        <p:spPr>
          <a:xfrm>
            <a:off x="10272713" y="5386184"/>
            <a:ext cx="1166106" cy="1005840"/>
          </a:xfrm>
        </p:spPr>
        <p:txBody>
          <a:bodyPr>
            <a:normAutofit/>
          </a:bodyPr>
          <a:lstStyle/>
          <a:p>
            <a:pPr>
              <a:lnSpc>
                <a:spcPct val="90000"/>
              </a:lnSpc>
              <a:spcAft>
                <a:spcPts val="600"/>
              </a:spcAft>
            </a:pPr>
            <a:fld id="{0D309695-DEC3-40DA-9DF5-330280C9D0E8}" type="slidenum">
              <a:rPr lang="en-US" sz="5400">
                <a:solidFill>
                  <a:srgbClr val="FFFFFF"/>
                </a:solidFill>
              </a:rPr>
              <a:pPr>
                <a:lnSpc>
                  <a:spcPct val="90000"/>
                </a:lnSpc>
                <a:spcAft>
                  <a:spcPts val="600"/>
                </a:spcAft>
              </a:pPr>
              <a:t>20</a:t>
            </a:fld>
            <a:endParaRPr lang="en-US" sz="5400" dirty="0">
              <a:solidFill>
                <a:srgbClr val="FFFFFF"/>
              </a:solidFill>
            </a:endParaRPr>
          </a:p>
        </p:txBody>
      </p:sp>
    </p:spTree>
    <p:extLst>
      <p:ext uri="{BB962C8B-B14F-4D97-AF65-F5344CB8AC3E}">
        <p14:creationId xmlns:p14="http://schemas.microsoft.com/office/powerpoint/2010/main" val="290687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F6F1C-C440-AAF4-8043-E2D3DCF1F850}"/>
              </a:ext>
            </a:extLst>
          </p:cNvPr>
          <p:cNvSpPr>
            <a:spLocks noGrp="1"/>
          </p:cNvSpPr>
          <p:nvPr>
            <p:ph type="title"/>
          </p:nvPr>
        </p:nvSpPr>
        <p:spPr>
          <a:xfrm>
            <a:off x="838200" y="2522538"/>
            <a:ext cx="10515600" cy="1325563"/>
          </a:xfrm>
        </p:spPr>
        <p:style>
          <a:lnRef idx="3">
            <a:schemeClr val="lt1"/>
          </a:lnRef>
          <a:fillRef idx="1">
            <a:schemeClr val="accent3"/>
          </a:fillRef>
          <a:effectRef idx="1">
            <a:schemeClr val="accent3"/>
          </a:effectRef>
          <a:fontRef idx="minor">
            <a:schemeClr val="lt1"/>
          </a:fontRef>
        </p:style>
        <p:txBody>
          <a:bodyPr>
            <a:normAutofit/>
          </a:bodyPr>
          <a:lstStyle/>
          <a:p>
            <a:pPr algn="ctr"/>
            <a:r>
              <a:rPr lang="en-US" sz="6600" dirty="0"/>
              <a:t>TRANSFORMASI DIGITAL</a:t>
            </a:r>
          </a:p>
        </p:txBody>
      </p:sp>
      <p:sp>
        <p:nvSpPr>
          <p:cNvPr id="4" name="Slide Number Placeholder 3">
            <a:extLst>
              <a:ext uri="{FF2B5EF4-FFF2-40B4-BE49-F238E27FC236}">
                <a16:creationId xmlns:a16="http://schemas.microsoft.com/office/drawing/2014/main" id="{ED0A0528-CF7C-8009-9F64-2F92D14E3C7A}"/>
              </a:ext>
            </a:extLst>
          </p:cNvPr>
          <p:cNvSpPr>
            <a:spLocks noGrp="1"/>
          </p:cNvSpPr>
          <p:nvPr>
            <p:ph type="sldNum" sz="quarter" idx="12"/>
          </p:nvPr>
        </p:nvSpPr>
        <p:spPr/>
        <p:txBody>
          <a:bodyPr/>
          <a:lstStyle/>
          <a:p>
            <a:fld id="{0D309695-DEC3-40DA-9DF5-330280C9D0E8}" type="slidenum">
              <a:rPr lang="en-US" smtClean="0"/>
              <a:pPr/>
              <a:t>21</a:t>
            </a:fld>
            <a:endParaRPr lang="en-US" dirty="0"/>
          </a:p>
        </p:txBody>
      </p:sp>
    </p:spTree>
    <p:extLst>
      <p:ext uri="{BB962C8B-B14F-4D97-AF65-F5344CB8AC3E}">
        <p14:creationId xmlns:p14="http://schemas.microsoft.com/office/powerpoint/2010/main" val="1535992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58AF-2AEE-E898-12CD-2E7FB105744F}"/>
              </a:ext>
            </a:extLst>
          </p:cNvPr>
          <p:cNvSpPr>
            <a:spLocks noGrp="1"/>
          </p:cNvSpPr>
          <p:nvPr>
            <p:ph type="title"/>
          </p:nvPr>
        </p:nvSpPr>
        <p:spPr>
          <a:xfrm>
            <a:off x="823419" y="834160"/>
            <a:ext cx="10545162" cy="1188950"/>
          </a:xfrm>
        </p:spPr>
        <p:style>
          <a:lnRef idx="1">
            <a:schemeClr val="accent6"/>
          </a:lnRef>
          <a:fillRef idx="2">
            <a:schemeClr val="accent6"/>
          </a:fillRef>
          <a:effectRef idx="1">
            <a:schemeClr val="accent6"/>
          </a:effectRef>
          <a:fontRef idx="minor">
            <a:schemeClr val="dk1"/>
          </a:fontRef>
        </p:style>
        <p:txBody>
          <a:bodyPr anchor="b">
            <a:normAutofit/>
          </a:bodyPr>
          <a:lstStyle/>
          <a:p>
            <a:r>
              <a:rPr lang="en-US" sz="5400" dirty="0"/>
              <a:t>TRANSFORMASI DIGITAL?</a:t>
            </a:r>
          </a:p>
        </p:txBody>
      </p:sp>
      <p:sp>
        <p:nvSpPr>
          <p:cNvPr id="3" name="Content Placeholder 2">
            <a:extLst>
              <a:ext uri="{FF2B5EF4-FFF2-40B4-BE49-F238E27FC236}">
                <a16:creationId xmlns:a16="http://schemas.microsoft.com/office/drawing/2014/main" id="{D4EE800A-2DEC-13F4-8336-C5A370EC5B6C}"/>
              </a:ext>
            </a:extLst>
          </p:cNvPr>
          <p:cNvSpPr>
            <a:spLocks noGrp="1"/>
          </p:cNvSpPr>
          <p:nvPr>
            <p:ph idx="1"/>
          </p:nvPr>
        </p:nvSpPr>
        <p:spPr>
          <a:xfrm>
            <a:off x="793660" y="2314575"/>
            <a:ext cx="10143668" cy="3886200"/>
          </a:xfrm>
        </p:spPr>
        <p:txBody>
          <a:bodyPr anchor="ctr">
            <a:normAutofit/>
          </a:bodyPr>
          <a:lstStyle/>
          <a:p>
            <a:pPr algn="just"/>
            <a:r>
              <a:rPr lang="en-US" dirty="0">
                <a:highlight>
                  <a:srgbClr val="FFFF00"/>
                </a:highlight>
              </a:rPr>
              <a:t>Transformasi Digital </a:t>
            </a:r>
            <a:r>
              <a:rPr lang="en-US" dirty="0"/>
              <a:t>adalah proses pemanfaatan teknologi digital yang ada, seperti virtualisasi, komputasi bergerak, komputasi awan, dan integrasi sistem dalam organisasi, </a:t>
            </a:r>
            <a:r>
              <a:rPr lang="en-US" dirty="0">
                <a:highlight>
                  <a:srgbClr val="FFFF00"/>
                </a:highlight>
              </a:rPr>
              <a:t>tujuannya</a:t>
            </a:r>
            <a:r>
              <a:rPr lang="en-US" dirty="0"/>
              <a:t> untuk mengubah dan mengoptimalkan struktur, proses, nilai, dan ekosistem organisasi atau lingkungan di sekitarnya. </a:t>
            </a:r>
          </a:p>
          <a:p>
            <a:pPr algn="just"/>
            <a:r>
              <a:rPr lang="en-US" dirty="0">
                <a:highlight>
                  <a:srgbClr val="FFFF00"/>
                </a:highlight>
              </a:rPr>
              <a:t>Secara sederhana</a:t>
            </a:r>
            <a:r>
              <a:rPr lang="en-US" dirty="0"/>
              <a:t>, transformasi digital merujuk pada </a:t>
            </a:r>
            <a:r>
              <a:rPr lang="en-US" dirty="0">
                <a:highlight>
                  <a:srgbClr val="FFFF00"/>
                </a:highlight>
              </a:rPr>
              <a:t>penggunaan teknologi untuk mengubah proses analog menjadi digital</a:t>
            </a:r>
            <a:r>
              <a:rPr lang="en-US" dirty="0"/>
              <a:t>, yang berdampak pada berbagai aspek kehidupan, termasuk dalam bidang bisnis, dengan mengadopsi inovasi teknologi terbaru seperti pembelajaran mesin (</a:t>
            </a:r>
            <a:r>
              <a:rPr lang="en-US" dirty="0">
                <a:highlight>
                  <a:srgbClr val="FFFF00"/>
                </a:highlight>
              </a:rPr>
              <a:t>machine learning</a:t>
            </a:r>
            <a:r>
              <a:rPr lang="en-US" dirty="0"/>
              <a:t>), data besar (</a:t>
            </a:r>
            <a:r>
              <a:rPr lang="en-US" dirty="0">
                <a:highlight>
                  <a:srgbClr val="FFFF00"/>
                </a:highlight>
              </a:rPr>
              <a:t>big data</a:t>
            </a:r>
            <a:r>
              <a:rPr lang="en-US" dirty="0"/>
              <a:t>), dan </a:t>
            </a:r>
            <a:r>
              <a:rPr lang="en-US" dirty="0">
                <a:highlight>
                  <a:srgbClr val="FFFF00"/>
                </a:highlight>
              </a:rPr>
              <a:t>internet</a:t>
            </a:r>
            <a:r>
              <a:rPr lang="en-US" dirty="0"/>
              <a:t>.</a:t>
            </a:r>
          </a:p>
        </p:txBody>
      </p:sp>
      <p:sp>
        <p:nvSpPr>
          <p:cNvPr id="4" name="Slide Number Placeholder 3">
            <a:extLst>
              <a:ext uri="{FF2B5EF4-FFF2-40B4-BE49-F238E27FC236}">
                <a16:creationId xmlns:a16="http://schemas.microsoft.com/office/drawing/2014/main" id="{39137843-E819-518C-213E-B533D2F7D160}"/>
              </a:ext>
            </a:extLst>
          </p:cNvPr>
          <p:cNvSpPr>
            <a:spLocks noGrp="1"/>
          </p:cNvSpPr>
          <p:nvPr>
            <p:ph type="sldNum" sz="quarter" idx="12"/>
          </p:nvPr>
        </p:nvSpPr>
        <p:spPr>
          <a:xfrm>
            <a:off x="8610600" y="6492240"/>
            <a:ext cx="2743200" cy="365125"/>
          </a:xfrm>
        </p:spPr>
        <p:txBody>
          <a:bodyPr>
            <a:normAutofit/>
          </a:bodyPr>
          <a:lstStyle/>
          <a:p>
            <a:pPr>
              <a:spcAft>
                <a:spcPts val="600"/>
              </a:spcAft>
            </a:pPr>
            <a:fld id="{0D309695-DEC3-40DA-9DF5-330280C9D0E8}" type="slidenum">
              <a:rPr lang="en-US" smtClean="0"/>
              <a:pPr>
                <a:spcAft>
                  <a:spcPts val="600"/>
                </a:spcAft>
              </a:pPr>
              <a:t>22</a:t>
            </a:fld>
            <a:endParaRPr lang="en-US" dirty="0"/>
          </a:p>
        </p:txBody>
      </p:sp>
    </p:spTree>
    <p:extLst>
      <p:ext uri="{BB962C8B-B14F-4D97-AF65-F5344CB8AC3E}">
        <p14:creationId xmlns:p14="http://schemas.microsoft.com/office/powerpoint/2010/main" val="3360148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old fashioned electronics&#10;&#10;Description automatically generated">
            <a:extLst>
              <a:ext uri="{FF2B5EF4-FFF2-40B4-BE49-F238E27FC236}">
                <a16:creationId xmlns:a16="http://schemas.microsoft.com/office/drawing/2014/main" id="{518EAE8A-F022-E530-D84C-1A726C0E60EB}"/>
              </a:ext>
            </a:extLst>
          </p:cNvPr>
          <p:cNvPicPr>
            <a:picLocks noChangeAspect="1"/>
          </p:cNvPicPr>
          <p:nvPr/>
        </p:nvPicPr>
        <p:blipFill>
          <a:blip r:embed="rId2"/>
          <a:srcRect r="1304"/>
          <a:stretch/>
        </p:blipFill>
        <p:spPr>
          <a:xfrm>
            <a:off x="321731" y="857232"/>
            <a:ext cx="5668684" cy="5743618"/>
          </a:xfrm>
          <a:prstGeom prst="rect">
            <a:avLst/>
          </a:prstGeom>
          <a:ln>
            <a:noFill/>
          </a:ln>
          <a:effectLst>
            <a:outerShdw blurRad="292100" dist="139700" dir="2700000" algn="tl" rotWithShape="0">
              <a:srgbClr val="333333">
                <a:alpha val="65000"/>
              </a:srgbClr>
            </a:outerShdw>
          </a:effectLst>
        </p:spPr>
      </p:pic>
      <p:pic>
        <p:nvPicPr>
          <p:cNvPr id="7" name="Picture 6" descr="A group of electronic devices&#10;&#10;Description automatically generated">
            <a:extLst>
              <a:ext uri="{FF2B5EF4-FFF2-40B4-BE49-F238E27FC236}">
                <a16:creationId xmlns:a16="http://schemas.microsoft.com/office/drawing/2014/main" id="{30E36F4E-2E77-8CB4-D994-0200B1F8FBD0}"/>
              </a:ext>
            </a:extLst>
          </p:cNvPr>
          <p:cNvPicPr>
            <a:picLocks noChangeAspect="1"/>
          </p:cNvPicPr>
          <p:nvPr/>
        </p:nvPicPr>
        <p:blipFill>
          <a:blip r:embed="rId3"/>
          <a:srcRect r="1196"/>
          <a:stretch/>
        </p:blipFill>
        <p:spPr>
          <a:xfrm>
            <a:off x="6191086" y="857232"/>
            <a:ext cx="5674893" cy="574361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18B553EA-C18F-44B5-12ED-9F5F2FF959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0D309695-DEC3-40DA-9DF5-330280C9D0E8}" type="slidenum">
              <a:rPr lang="en-US" smtClean="0"/>
              <a:pPr defTabSz="914400">
                <a:spcAft>
                  <a:spcPts val="600"/>
                </a:spcAft>
              </a:pPr>
              <a:t>23</a:t>
            </a:fld>
            <a:endParaRPr lang="en-US" dirty="0"/>
          </a:p>
        </p:txBody>
      </p:sp>
      <p:sp>
        <p:nvSpPr>
          <p:cNvPr id="12" name="Rectangle 11">
            <a:extLst>
              <a:ext uri="{FF2B5EF4-FFF2-40B4-BE49-F238E27FC236}">
                <a16:creationId xmlns:a16="http://schemas.microsoft.com/office/drawing/2014/main" id="{B07589B1-0228-EB4C-FCD7-53297C0A134A}"/>
              </a:ext>
            </a:extLst>
          </p:cNvPr>
          <p:cNvSpPr/>
          <p:nvPr/>
        </p:nvSpPr>
        <p:spPr>
          <a:xfrm>
            <a:off x="1635446" y="0"/>
            <a:ext cx="260603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ANALOG</a:t>
            </a:r>
          </a:p>
        </p:txBody>
      </p:sp>
      <p:sp>
        <p:nvSpPr>
          <p:cNvPr id="13" name="Rectangle 12">
            <a:extLst>
              <a:ext uri="{FF2B5EF4-FFF2-40B4-BE49-F238E27FC236}">
                <a16:creationId xmlns:a16="http://schemas.microsoft.com/office/drawing/2014/main" id="{2F0BE901-AA29-B67C-5651-B9D17726A3A9}"/>
              </a:ext>
            </a:extLst>
          </p:cNvPr>
          <p:cNvSpPr/>
          <p:nvPr/>
        </p:nvSpPr>
        <p:spPr>
          <a:xfrm>
            <a:off x="7741243" y="0"/>
            <a:ext cx="237475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DIGITAL</a:t>
            </a:r>
          </a:p>
        </p:txBody>
      </p:sp>
    </p:spTree>
    <p:extLst>
      <p:ext uri="{BB962C8B-B14F-4D97-AF65-F5344CB8AC3E}">
        <p14:creationId xmlns:p14="http://schemas.microsoft.com/office/powerpoint/2010/main" val="1170016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1B29F3-4957-2F57-8417-839CDACBEB54}"/>
              </a:ext>
            </a:extLst>
          </p:cNvPr>
          <p:cNvSpPr>
            <a:spLocks noGrp="1"/>
          </p:cNvSpPr>
          <p:nvPr>
            <p:ph type="title"/>
          </p:nvPr>
        </p:nvSpPr>
        <p:spPr>
          <a:xfrm>
            <a:off x="589560" y="799352"/>
            <a:ext cx="4560584" cy="1184896"/>
          </a:xfrm>
        </p:spPr>
        <p:txBody>
          <a:bodyPr anchor="ctr">
            <a:normAutofit/>
          </a:bodyPr>
          <a:lstStyle/>
          <a:p>
            <a:r>
              <a:rPr lang="en-US" sz="3100" b="1" dirty="0"/>
              <a:t>Transformasi Digital dalam Organisasi atau Lembaga</a:t>
            </a:r>
            <a:endParaRPr lang="en-US" sz="3100" dirty="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9B8DD2-A24E-105E-DF0F-5583514AC422}"/>
              </a:ext>
            </a:extLst>
          </p:cNvPr>
          <p:cNvSpPr>
            <a:spLocks noGrp="1"/>
          </p:cNvSpPr>
          <p:nvPr>
            <p:ph idx="1"/>
          </p:nvPr>
        </p:nvSpPr>
        <p:spPr>
          <a:xfrm>
            <a:off x="590719" y="2224323"/>
            <a:ext cx="5060903" cy="4474510"/>
          </a:xfrm>
        </p:spPr>
        <p:txBody>
          <a:bodyPr anchor="ctr">
            <a:normAutofit/>
          </a:bodyPr>
          <a:lstStyle/>
          <a:p>
            <a:pPr marL="0" indent="0" algn="just">
              <a:buNone/>
            </a:pPr>
            <a:r>
              <a:rPr lang="en-US" sz="2400" dirty="0">
                <a:highlight>
                  <a:srgbClr val="FFFF00"/>
                </a:highlight>
              </a:rPr>
              <a:t>Proses integrasi teknologi digital </a:t>
            </a:r>
            <a:r>
              <a:rPr lang="en-US" sz="2400" dirty="0"/>
              <a:t>ke dalam semua </a:t>
            </a:r>
            <a:r>
              <a:rPr lang="en-US" sz="2400" dirty="0">
                <a:highlight>
                  <a:srgbClr val="00FFFF"/>
                </a:highlight>
              </a:rPr>
              <a:t>aspek operasional, manajemen, dan layanan organisasi atau lembaga</a:t>
            </a:r>
            <a:r>
              <a:rPr lang="en-US" sz="2400" dirty="0"/>
              <a:t>, yang </a:t>
            </a:r>
            <a:r>
              <a:rPr lang="en-US" sz="2400" dirty="0">
                <a:highlight>
                  <a:srgbClr val="FFFF00"/>
                </a:highlight>
              </a:rPr>
              <a:t>bertujuan</a:t>
            </a:r>
            <a:r>
              <a:rPr lang="en-US" sz="2400" dirty="0"/>
              <a:t> untuk meningkatkan efisiensi, produktivitas, dan inovasi. </a:t>
            </a:r>
          </a:p>
          <a:p>
            <a:pPr marL="0" indent="0" algn="just">
              <a:buNone/>
            </a:pPr>
            <a:r>
              <a:rPr lang="en-US" sz="2400" dirty="0"/>
              <a:t>Transformasi ini melibatkan </a:t>
            </a:r>
            <a:r>
              <a:rPr lang="en-US" sz="2400" dirty="0">
                <a:highlight>
                  <a:srgbClr val="FFFF00"/>
                </a:highlight>
              </a:rPr>
              <a:t>perubahan mendasar dalam budaya kerja</a:t>
            </a:r>
            <a:r>
              <a:rPr lang="en-US" sz="2400" dirty="0"/>
              <a:t>, </a:t>
            </a:r>
            <a:r>
              <a:rPr lang="en-US" sz="2400" dirty="0">
                <a:highlight>
                  <a:srgbClr val="00FFFF"/>
                </a:highlight>
              </a:rPr>
              <a:t>strategi operasi</a:t>
            </a:r>
            <a:r>
              <a:rPr lang="en-US" sz="2400" dirty="0"/>
              <a:t>, dan </a:t>
            </a:r>
            <a:r>
              <a:rPr lang="en-US" sz="2400" dirty="0">
                <a:highlight>
                  <a:srgbClr val="FF00FF"/>
                </a:highlight>
              </a:rPr>
              <a:t>model operasional</a:t>
            </a:r>
            <a:r>
              <a:rPr lang="en-US" sz="2400" dirty="0">
                <a:highlight>
                  <a:srgbClr val="FFFF00"/>
                </a:highlight>
              </a:rPr>
              <a:t> </a:t>
            </a:r>
            <a:r>
              <a:rPr lang="en-US" sz="2400" dirty="0"/>
              <a:t>untuk memberikan nilai tambah yang lebih besar kepada pelanggan, pemangku kepentingan, dan masyarakat.</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in a room with computers&#10;&#10;Description automatically generated">
            <a:extLst>
              <a:ext uri="{FF2B5EF4-FFF2-40B4-BE49-F238E27FC236}">
                <a16:creationId xmlns:a16="http://schemas.microsoft.com/office/drawing/2014/main" id="{0C25CAA4-2229-423B-2ACA-4C6ACCE71E4B}"/>
              </a:ext>
            </a:extLst>
          </p:cNvPr>
          <p:cNvPicPr>
            <a:picLocks noChangeAspect="1"/>
          </p:cNvPicPr>
          <p:nvPr/>
        </p:nvPicPr>
        <p:blipFill>
          <a:blip r:embed="rId2">
            <a:extLst>
              <a:ext uri="{28A0092B-C50C-407E-A947-70E740481C1C}">
                <a14:useLocalDpi xmlns:a14="http://schemas.microsoft.com/office/drawing/2010/main" val="0"/>
              </a:ext>
            </a:extLst>
          </a:blip>
          <a:srcRect l="20308" r="20632" b="-2"/>
          <a:stretch/>
        </p:blipFill>
        <p:spPr>
          <a:xfrm>
            <a:off x="5773173" y="799351"/>
            <a:ext cx="5630025" cy="5692253"/>
          </a:xfrm>
          <a:prstGeom prst="rect">
            <a:avLst/>
          </a:prstGeom>
        </p:spPr>
      </p:pic>
      <p:sp>
        <p:nvSpPr>
          <p:cNvPr id="4" name="Slide Number Placeholder 3">
            <a:extLst>
              <a:ext uri="{FF2B5EF4-FFF2-40B4-BE49-F238E27FC236}">
                <a16:creationId xmlns:a16="http://schemas.microsoft.com/office/drawing/2014/main" id="{783CA7AD-E485-6360-BBD0-9D66718DCEBB}"/>
              </a:ext>
            </a:extLst>
          </p:cNvPr>
          <p:cNvSpPr>
            <a:spLocks noGrp="1"/>
          </p:cNvSpPr>
          <p:nvPr>
            <p:ph type="sldNum" sz="quarter" idx="12"/>
          </p:nvPr>
        </p:nvSpPr>
        <p:spPr>
          <a:xfrm>
            <a:off x="9385070" y="6492240"/>
            <a:ext cx="1055716" cy="365125"/>
          </a:xfrm>
        </p:spPr>
        <p:txBody>
          <a:bodyPr>
            <a:normAutofit/>
          </a:bodyPr>
          <a:lstStyle/>
          <a:p>
            <a:pPr>
              <a:spcAft>
                <a:spcPts val="600"/>
              </a:spcAft>
            </a:pPr>
            <a:fld id="{0D309695-DEC3-40DA-9DF5-330280C9D0E8}" type="slidenum">
              <a:rPr lang="en-US" smtClean="0"/>
              <a:pPr>
                <a:spcAft>
                  <a:spcPts val="600"/>
                </a:spcAft>
              </a:pPr>
              <a:t>24</a:t>
            </a:fld>
            <a:endParaRPr lang="en-US" dirty="0"/>
          </a:p>
        </p:txBody>
      </p:sp>
      <p:sp>
        <p:nvSpPr>
          <p:cNvPr id="5" name="AutoShape 2" descr="A modern organizational office setting, with employees working on computers and digital devices. A large screen displays graphs and data analytics in the background, symbolizing productivity and innovation. The environment is bright, professional, and emphasizes digital integration in operations and management. People collaborating in groups, some working individually, showcasing an efficient and innovative workspace.">
            <a:extLst>
              <a:ext uri="{FF2B5EF4-FFF2-40B4-BE49-F238E27FC236}">
                <a16:creationId xmlns:a16="http://schemas.microsoft.com/office/drawing/2014/main" id="{028BE390-E20E-49D5-04F5-FC2674406F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63247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47DDA0-FFF8-1670-E8C3-E2146FF4AA13}"/>
              </a:ext>
            </a:extLst>
          </p:cNvPr>
          <p:cNvSpPr>
            <a:spLocks noGrp="1"/>
          </p:cNvSpPr>
          <p:nvPr>
            <p:ph type="title"/>
          </p:nvPr>
        </p:nvSpPr>
        <p:spPr>
          <a:xfrm>
            <a:off x="793662" y="386930"/>
            <a:ext cx="10066122" cy="1379804"/>
          </a:xfrm>
        </p:spPr>
        <p:txBody>
          <a:bodyPr anchor="b">
            <a:normAutofit/>
          </a:bodyPr>
          <a:lstStyle/>
          <a:p>
            <a:pPr algn="ctr"/>
            <a:r>
              <a:rPr lang="en-US" sz="4800" b="1" dirty="0"/>
              <a:t>Unsur Penting Transformasi Digital</a:t>
            </a:r>
            <a:endParaRPr lang="en-US" sz="4800" dirty="0"/>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F66C884-A4C6-0FE3-4D1F-269B99AAF408}"/>
              </a:ext>
            </a:extLst>
          </p:cNvPr>
          <p:cNvSpPr>
            <a:spLocks noGrp="1"/>
          </p:cNvSpPr>
          <p:nvPr>
            <p:ph idx="1"/>
          </p:nvPr>
        </p:nvSpPr>
        <p:spPr>
          <a:xfrm>
            <a:off x="371958" y="2400300"/>
            <a:ext cx="5829023" cy="3838659"/>
          </a:xfrm>
        </p:spPr>
        <p:txBody>
          <a:bodyPr anchor="ctr">
            <a:normAutofit fontScale="92500"/>
          </a:bodyPr>
          <a:lstStyle/>
          <a:p>
            <a:pPr algn="just">
              <a:lnSpc>
                <a:spcPct val="100000"/>
              </a:lnSpc>
              <a:buFont typeface="+mj-lt"/>
              <a:buAutoNum type="arabicPeriod"/>
            </a:pPr>
            <a:r>
              <a:rPr lang="en-US" sz="2400" b="1" dirty="0"/>
              <a:t> Integrasi Teknologi Digital:</a:t>
            </a:r>
            <a:endParaRPr lang="en-US" sz="2400" dirty="0"/>
          </a:p>
          <a:p>
            <a:pPr marL="442913" lvl="1" indent="-171450" algn="just">
              <a:lnSpc>
                <a:spcPct val="100000"/>
              </a:lnSpc>
            </a:pPr>
            <a:r>
              <a:rPr lang="en-US" dirty="0"/>
              <a:t>Menggunakan teknologi seperti cloud computing, big data, Internet of Things (IoT), kecerdasan buatan (AI), dan otomatisasi untuk mengubah proses kerja.</a:t>
            </a:r>
          </a:p>
          <a:p>
            <a:pPr algn="just">
              <a:lnSpc>
                <a:spcPct val="100000"/>
              </a:lnSpc>
              <a:buFont typeface="+mj-lt"/>
              <a:buAutoNum type="arabicPeriod"/>
            </a:pPr>
            <a:r>
              <a:rPr lang="en-US" sz="2400" b="1" dirty="0"/>
              <a:t> Perubahan Model Operasi:</a:t>
            </a:r>
            <a:endParaRPr lang="en-US" sz="2400" dirty="0"/>
          </a:p>
          <a:p>
            <a:pPr marL="442913" lvl="1" indent="-171450" algn="just">
              <a:lnSpc>
                <a:spcPct val="100000"/>
              </a:lnSpc>
            </a:pPr>
            <a:r>
              <a:rPr lang="en-US" dirty="0"/>
              <a:t>Mengadopsi pendekatan yang lebih fleksibel dan berbasis data untuk pengambilan keputusan dan pengelolaan sumber daya.</a:t>
            </a:r>
          </a:p>
        </p:txBody>
      </p:sp>
      <p:pic>
        <p:nvPicPr>
          <p:cNvPr id="6" name="Picture 5" descr="A group of people sitting at desks in a room with computers&#10;&#10;Description automatically generated">
            <a:extLst>
              <a:ext uri="{FF2B5EF4-FFF2-40B4-BE49-F238E27FC236}">
                <a16:creationId xmlns:a16="http://schemas.microsoft.com/office/drawing/2014/main" id="{765198CC-6E1F-F0A5-E5CE-70CEC4D69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213" y="2867110"/>
            <a:ext cx="4789596" cy="2948533"/>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D29B301-F944-9866-5206-58A7EB2AB806}"/>
              </a:ext>
            </a:extLst>
          </p:cNvPr>
          <p:cNvSpPr>
            <a:spLocks noGrp="1"/>
          </p:cNvSpPr>
          <p:nvPr>
            <p:ph type="sldNum" sz="quarter" idx="12"/>
          </p:nvPr>
        </p:nvSpPr>
        <p:spPr>
          <a:xfrm>
            <a:off x="8610600" y="6492240"/>
            <a:ext cx="2743200" cy="365125"/>
          </a:xfrm>
        </p:spPr>
        <p:txBody>
          <a:bodyPr>
            <a:normAutofit/>
          </a:bodyPr>
          <a:lstStyle/>
          <a:p>
            <a:pPr>
              <a:spcAft>
                <a:spcPts val="600"/>
              </a:spcAft>
            </a:pPr>
            <a:fld id="{0D309695-DEC3-40DA-9DF5-330280C9D0E8}" type="slidenum">
              <a:rPr lang="en-US" smtClean="0"/>
              <a:pPr>
                <a:spcAft>
                  <a:spcPts val="600"/>
                </a:spcAft>
              </a:pPr>
              <a:t>25</a:t>
            </a:fld>
            <a:endParaRPr lang="en-US" dirty="0"/>
          </a:p>
        </p:txBody>
      </p:sp>
    </p:spTree>
    <p:extLst>
      <p:ext uri="{BB962C8B-B14F-4D97-AF65-F5344CB8AC3E}">
        <p14:creationId xmlns:p14="http://schemas.microsoft.com/office/powerpoint/2010/main" val="1835195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4CF0F-D553-84F3-61AC-BB2FABC9D85E}"/>
              </a:ext>
            </a:extLst>
          </p:cNvPr>
          <p:cNvSpPr>
            <a:spLocks noGrp="1"/>
          </p:cNvSpPr>
          <p:nvPr>
            <p:ph idx="1"/>
          </p:nvPr>
        </p:nvSpPr>
        <p:spPr>
          <a:xfrm>
            <a:off x="838200" y="642938"/>
            <a:ext cx="10515600" cy="5619750"/>
          </a:xfrm>
        </p:spPr>
        <p:txBody>
          <a:bodyPr>
            <a:normAutofit fontScale="92500"/>
          </a:bodyPr>
          <a:lstStyle/>
          <a:p>
            <a:pPr marL="357188" indent="-357188" algn="just">
              <a:lnSpc>
                <a:spcPct val="120000"/>
              </a:lnSpc>
              <a:buFont typeface="+mj-lt"/>
              <a:buAutoNum type="arabicPeriod" startAt="3"/>
            </a:pPr>
            <a:r>
              <a:rPr lang="en-US" sz="2000" b="1" dirty="0"/>
              <a:t>Peningkatan Layanan:</a:t>
            </a:r>
            <a:endParaRPr lang="en-US" sz="2000" dirty="0"/>
          </a:p>
          <a:p>
            <a:pPr marL="700088" lvl="1" indent="-342900" algn="just">
              <a:lnSpc>
                <a:spcPct val="120000"/>
              </a:lnSpc>
            </a:pPr>
            <a:r>
              <a:rPr lang="en-US" dirty="0"/>
              <a:t>Meningkatkan pengalaman pengguna (user experience) melalui inovasi layanan yang lebih cepat, mudah diakses, dan personalisasi.</a:t>
            </a:r>
          </a:p>
          <a:p>
            <a:pPr marL="357188" indent="-357188" algn="just">
              <a:lnSpc>
                <a:spcPct val="120000"/>
              </a:lnSpc>
              <a:buFont typeface="+mj-lt"/>
              <a:buAutoNum type="arabicPeriod" startAt="3"/>
            </a:pPr>
            <a:r>
              <a:rPr lang="en-US" sz="2000" b="1" dirty="0"/>
              <a:t>Transformasi Budaya Organisasi:</a:t>
            </a:r>
            <a:endParaRPr lang="en-US" sz="2000" dirty="0"/>
          </a:p>
          <a:p>
            <a:pPr marL="700088" lvl="1" indent="-342900" algn="just">
              <a:lnSpc>
                <a:spcPct val="120000"/>
              </a:lnSpc>
            </a:pPr>
            <a:r>
              <a:rPr lang="en-US" dirty="0"/>
              <a:t>Mendorong kolaborasi, pelatihan ulang (reskilling), dan adopsi teknologi oleh karyawan.</a:t>
            </a:r>
          </a:p>
          <a:p>
            <a:pPr marL="357188" indent="-357188" algn="just">
              <a:lnSpc>
                <a:spcPct val="120000"/>
              </a:lnSpc>
              <a:buFont typeface="+mj-lt"/>
              <a:buAutoNum type="arabicPeriod" startAt="3"/>
            </a:pPr>
            <a:r>
              <a:rPr lang="en-US" sz="2000" b="1" dirty="0"/>
              <a:t>Fokus pada Nilai Tambah:</a:t>
            </a:r>
            <a:endParaRPr lang="en-US" sz="2000" dirty="0"/>
          </a:p>
          <a:p>
            <a:pPr marL="700088" lvl="1" indent="-342900" algn="just">
              <a:lnSpc>
                <a:spcPct val="120000"/>
              </a:lnSpc>
            </a:pPr>
            <a:r>
              <a:rPr lang="en-US" dirty="0"/>
              <a:t>Menggunakan teknologi untuk menciptakan solusi yang lebih efektif bagi pemangku kepentingan.</a:t>
            </a:r>
          </a:p>
          <a:p>
            <a:pPr algn="just">
              <a:lnSpc>
                <a:spcPct val="120000"/>
              </a:lnSpc>
            </a:pPr>
            <a:endParaRPr lang="en-US" sz="2000" b="1" dirty="0"/>
          </a:p>
          <a:p>
            <a:pPr marL="0" indent="0" algn="just">
              <a:lnSpc>
                <a:spcPct val="120000"/>
              </a:lnSpc>
              <a:buNone/>
            </a:pPr>
            <a:r>
              <a:rPr lang="en-US" sz="2000" b="1" dirty="0">
                <a:highlight>
                  <a:srgbClr val="FF00FF"/>
                </a:highlight>
              </a:rPr>
              <a:t>Contoh Penerapan:</a:t>
            </a:r>
          </a:p>
          <a:p>
            <a:pPr algn="just">
              <a:lnSpc>
                <a:spcPct val="120000"/>
              </a:lnSpc>
              <a:buFont typeface="Arial" panose="020B0604020202020204" pitchFamily="34" charset="0"/>
              <a:buChar char="•"/>
            </a:pPr>
            <a:r>
              <a:rPr lang="en-US" sz="2000" b="1" dirty="0"/>
              <a:t>Di Pemerintahan:</a:t>
            </a:r>
            <a:r>
              <a:rPr lang="en-US" sz="2000" dirty="0"/>
              <a:t> Sistem layanan publik berbasis e-government untuk mempermudah akses masyarakat.</a:t>
            </a:r>
          </a:p>
          <a:p>
            <a:pPr algn="just">
              <a:lnSpc>
                <a:spcPct val="120000"/>
              </a:lnSpc>
              <a:buFont typeface="Arial" panose="020B0604020202020204" pitchFamily="34" charset="0"/>
              <a:buChar char="•"/>
            </a:pPr>
            <a:r>
              <a:rPr lang="en-US" sz="2000" b="1" dirty="0"/>
              <a:t>Di Pendidikan:</a:t>
            </a:r>
            <a:r>
              <a:rPr lang="en-US" sz="2000" dirty="0"/>
              <a:t> Penerapan sistem e-learning untuk pembelajaran jarak jauh.</a:t>
            </a:r>
          </a:p>
          <a:p>
            <a:pPr algn="just">
              <a:lnSpc>
                <a:spcPct val="120000"/>
              </a:lnSpc>
              <a:buFont typeface="Arial" panose="020B0604020202020204" pitchFamily="34" charset="0"/>
              <a:buChar char="•"/>
            </a:pPr>
            <a:r>
              <a:rPr lang="en-US" sz="2000" b="1" dirty="0"/>
              <a:t>Di Bisnis:</a:t>
            </a:r>
            <a:r>
              <a:rPr lang="en-US" sz="2000" dirty="0"/>
              <a:t> Penerapan e-commerce untuk memperluas pasar dan meningkatkan penjualan.</a:t>
            </a:r>
          </a:p>
        </p:txBody>
      </p:sp>
      <p:sp>
        <p:nvSpPr>
          <p:cNvPr id="4" name="Slide Number Placeholder 3">
            <a:extLst>
              <a:ext uri="{FF2B5EF4-FFF2-40B4-BE49-F238E27FC236}">
                <a16:creationId xmlns:a16="http://schemas.microsoft.com/office/drawing/2014/main" id="{945B0B4A-9B3E-9A16-EBE9-B0AE4D3312C0}"/>
              </a:ext>
            </a:extLst>
          </p:cNvPr>
          <p:cNvSpPr>
            <a:spLocks noGrp="1"/>
          </p:cNvSpPr>
          <p:nvPr>
            <p:ph type="sldNum" sz="quarter" idx="12"/>
          </p:nvPr>
        </p:nvSpPr>
        <p:spPr/>
        <p:txBody>
          <a:bodyPr/>
          <a:lstStyle/>
          <a:p>
            <a:fld id="{0D309695-DEC3-40DA-9DF5-330280C9D0E8}" type="slidenum">
              <a:rPr lang="en-US" smtClean="0"/>
              <a:pPr/>
              <a:t>26</a:t>
            </a:fld>
            <a:endParaRPr lang="en-US" dirty="0"/>
          </a:p>
        </p:txBody>
      </p:sp>
    </p:spTree>
    <p:extLst>
      <p:ext uri="{BB962C8B-B14F-4D97-AF65-F5344CB8AC3E}">
        <p14:creationId xmlns:p14="http://schemas.microsoft.com/office/powerpoint/2010/main" val="212349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8DBB-BA6E-5A1D-76D4-D39737008794}"/>
              </a:ext>
            </a:extLst>
          </p:cNvPr>
          <p:cNvSpPr>
            <a:spLocks noGrp="1"/>
          </p:cNvSpPr>
          <p:nvPr>
            <p:ph type="title"/>
          </p:nvPr>
        </p:nvSpPr>
        <p:spPr>
          <a:xfrm>
            <a:off x="838200" y="365125"/>
            <a:ext cx="10515600" cy="1192213"/>
          </a:xfrm>
        </p:spPr>
        <p:style>
          <a:lnRef idx="2">
            <a:schemeClr val="dk1">
              <a:shade val="15000"/>
            </a:schemeClr>
          </a:lnRef>
          <a:fillRef idx="1">
            <a:schemeClr val="dk1"/>
          </a:fillRef>
          <a:effectRef idx="0">
            <a:schemeClr val="dk1"/>
          </a:effectRef>
          <a:fontRef idx="minor">
            <a:schemeClr val="lt1"/>
          </a:fontRef>
        </p:style>
        <p:txBody>
          <a:bodyPr>
            <a:normAutofit/>
          </a:bodyPr>
          <a:lstStyle/>
          <a:p>
            <a:pPr algn="ctr"/>
            <a:r>
              <a:rPr lang="en-US" sz="3600" dirty="0"/>
              <a:t>PERLUNYA TRANSFORMASI DIGITAL</a:t>
            </a:r>
            <a:br>
              <a:rPr lang="en-US" sz="3600" dirty="0"/>
            </a:br>
            <a:r>
              <a:rPr lang="en-US" sz="3600" dirty="0"/>
              <a:t>LPPA PWA JAWA TENGAH</a:t>
            </a:r>
          </a:p>
        </p:txBody>
      </p:sp>
      <p:sp>
        <p:nvSpPr>
          <p:cNvPr id="3" name="Content Placeholder 2">
            <a:extLst>
              <a:ext uri="{FF2B5EF4-FFF2-40B4-BE49-F238E27FC236}">
                <a16:creationId xmlns:a16="http://schemas.microsoft.com/office/drawing/2014/main" id="{048A70B5-2C12-B8F6-D05B-7369A6622FCE}"/>
              </a:ext>
            </a:extLst>
          </p:cNvPr>
          <p:cNvSpPr>
            <a:spLocks noGrp="1"/>
          </p:cNvSpPr>
          <p:nvPr>
            <p:ph idx="1"/>
          </p:nvPr>
        </p:nvSpPr>
        <p:spPr>
          <a:xfrm>
            <a:off x="838200" y="1825625"/>
            <a:ext cx="10515600" cy="4895850"/>
          </a:xfrm>
        </p:spPr>
        <p:txBody>
          <a:bodyPr>
            <a:normAutofit/>
          </a:bodyPr>
          <a:lstStyle/>
          <a:p>
            <a:pPr marL="0" indent="0" algn="just">
              <a:buNone/>
            </a:pPr>
            <a:r>
              <a:rPr lang="en-US" b="1" dirty="0">
                <a:highlight>
                  <a:srgbClr val="FFFF00"/>
                </a:highlight>
              </a:rPr>
              <a:t>1.  Meningkatkan Efisiensi Operasional</a:t>
            </a:r>
          </a:p>
          <a:p>
            <a:pPr lvl="1" algn="just"/>
            <a:r>
              <a:rPr lang="en-US" sz="2800" dirty="0"/>
              <a:t>Digitalisasi data memungkinkan </a:t>
            </a:r>
            <a:r>
              <a:rPr lang="en-US" sz="2800" dirty="0">
                <a:highlight>
                  <a:srgbClr val="00FFFF"/>
                </a:highlight>
              </a:rPr>
              <a:t>pengelolaan administrasi dan program menjadi lebih cepat dan akurat</a:t>
            </a:r>
            <a:r>
              <a:rPr lang="en-US" sz="2800" dirty="0"/>
              <a:t>.</a:t>
            </a:r>
          </a:p>
          <a:p>
            <a:pPr lvl="1" algn="just"/>
            <a:r>
              <a:rPr lang="en-US" sz="2800" dirty="0"/>
              <a:t>Memanfaatkan aplikasi berbasis </a:t>
            </a:r>
            <a:r>
              <a:rPr lang="en-US" sz="2800" dirty="0">
                <a:highlight>
                  <a:srgbClr val="FFFF00"/>
                </a:highlight>
              </a:rPr>
              <a:t>cloud</a:t>
            </a:r>
            <a:r>
              <a:rPr lang="en-US" sz="2800" dirty="0"/>
              <a:t> untuk kolaborasi lintas cabang </a:t>
            </a:r>
            <a:r>
              <a:rPr lang="en-US" sz="2800" dirty="0">
                <a:highlight>
                  <a:srgbClr val="FFFF00"/>
                </a:highlight>
              </a:rPr>
              <a:t>mempermudah koordinasi tanpa batasan geografis</a:t>
            </a:r>
            <a:r>
              <a:rPr lang="en-US" sz="2800" dirty="0"/>
              <a:t>.</a:t>
            </a:r>
          </a:p>
          <a:p>
            <a:pPr lvl="1" algn="just"/>
            <a:r>
              <a:rPr lang="en-US" sz="2800" dirty="0">
                <a:highlight>
                  <a:srgbClr val="00FFFF"/>
                </a:highlight>
              </a:rPr>
              <a:t>Automasi</a:t>
            </a:r>
            <a:r>
              <a:rPr lang="en-US" sz="2800" dirty="0"/>
              <a:t> proses seperti laporan dan arsip dokumen </a:t>
            </a:r>
            <a:r>
              <a:rPr lang="en-US" sz="2800" dirty="0">
                <a:highlight>
                  <a:srgbClr val="00FFFF"/>
                </a:highlight>
              </a:rPr>
              <a:t>mengurangi beban manual</a:t>
            </a:r>
            <a:r>
              <a:rPr lang="en-US" sz="2800" dirty="0"/>
              <a:t>.</a:t>
            </a:r>
          </a:p>
          <a:p>
            <a:pPr marL="0" indent="0" algn="just">
              <a:buNone/>
            </a:pPr>
            <a:endParaRPr lang="en-US" b="1" dirty="0"/>
          </a:p>
          <a:p>
            <a:pPr marL="0" indent="0" algn="just">
              <a:buNone/>
            </a:pPr>
            <a:r>
              <a:rPr lang="en-US" b="1" dirty="0">
                <a:highlight>
                  <a:srgbClr val="FFFF00"/>
                </a:highlight>
              </a:rPr>
              <a:t>Manfaat</a:t>
            </a:r>
            <a:r>
              <a:rPr lang="en-US" b="1" dirty="0"/>
              <a:t>:</a:t>
            </a:r>
            <a:r>
              <a:rPr lang="en-US" dirty="0"/>
              <a:t> Waktu dan sumber daya manusia lebih efisien, sehingga lembaga dapat lebih fokus pada kegiatan pemberdayaan.</a:t>
            </a:r>
          </a:p>
        </p:txBody>
      </p:sp>
      <p:sp>
        <p:nvSpPr>
          <p:cNvPr id="11" name="Slide Number Placeholder 10">
            <a:extLst>
              <a:ext uri="{FF2B5EF4-FFF2-40B4-BE49-F238E27FC236}">
                <a16:creationId xmlns:a16="http://schemas.microsoft.com/office/drawing/2014/main" id="{9E91BFB2-A2E9-0FD9-6F5D-AC1A3711C660}"/>
              </a:ext>
            </a:extLst>
          </p:cNvPr>
          <p:cNvSpPr>
            <a:spLocks noGrp="1"/>
          </p:cNvSpPr>
          <p:nvPr>
            <p:ph type="sldNum" sz="quarter" idx="12"/>
          </p:nvPr>
        </p:nvSpPr>
        <p:spPr/>
        <p:txBody>
          <a:bodyPr/>
          <a:lstStyle/>
          <a:p>
            <a:fld id="{0D309695-DEC3-40DA-9DF5-330280C9D0E8}" type="slidenum">
              <a:rPr lang="en-US" smtClean="0"/>
              <a:pPr/>
              <a:t>27</a:t>
            </a:fld>
            <a:endParaRPr lang="en-US" dirty="0"/>
          </a:p>
        </p:txBody>
      </p:sp>
    </p:spTree>
    <p:extLst>
      <p:ext uri="{BB962C8B-B14F-4D97-AF65-F5344CB8AC3E}">
        <p14:creationId xmlns:p14="http://schemas.microsoft.com/office/powerpoint/2010/main" val="46917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BD376-AE09-6CA5-D4CD-37318BAA9996}"/>
              </a:ext>
            </a:extLst>
          </p:cNvPr>
          <p:cNvSpPr>
            <a:spLocks noGrp="1"/>
          </p:cNvSpPr>
          <p:nvPr>
            <p:ph idx="1"/>
          </p:nvPr>
        </p:nvSpPr>
        <p:spPr>
          <a:xfrm>
            <a:off x="838200" y="657226"/>
            <a:ext cx="10515600" cy="5591174"/>
          </a:xfrm>
        </p:spPr>
        <p:txBody>
          <a:bodyPr>
            <a:normAutofit/>
          </a:bodyPr>
          <a:lstStyle/>
          <a:p>
            <a:pPr marL="0" indent="0" algn="just">
              <a:lnSpc>
                <a:spcPct val="100000"/>
              </a:lnSpc>
              <a:buNone/>
            </a:pPr>
            <a:r>
              <a:rPr lang="en-US" sz="3200" b="1" dirty="0">
                <a:highlight>
                  <a:srgbClr val="FFFF00"/>
                </a:highlight>
              </a:rPr>
              <a:t>2. Mendukung Pengambilan Keputusan Berbasis Data</a:t>
            </a:r>
          </a:p>
          <a:p>
            <a:pPr marL="714375" lvl="3" indent="-257175" algn="just">
              <a:lnSpc>
                <a:spcPct val="100000"/>
              </a:lnSpc>
            </a:pPr>
            <a:r>
              <a:rPr lang="en-US" sz="3200" dirty="0"/>
              <a:t>Basis data terintegrasi memberikan gambaran yang jelas mengenai capaian program, tren, dan tantangan di lapangan.</a:t>
            </a:r>
          </a:p>
          <a:p>
            <a:pPr marL="714375" lvl="3" indent="-257175" algn="just">
              <a:lnSpc>
                <a:spcPct val="100000"/>
              </a:lnSpc>
            </a:pPr>
            <a:r>
              <a:rPr lang="en-US" sz="3200" dirty="0"/>
              <a:t>Analitik data memungkinkan LPPA merancang strategi yang lebih efektif dan relevan dengan kebutuhan masyarakat.</a:t>
            </a:r>
          </a:p>
          <a:p>
            <a:pPr marL="0" indent="0" algn="just">
              <a:lnSpc>
                <a:spcPct val="100000"/>
              </a:lnSpc>
              <a:buNone/>
            </a:pPr>
            <a:endParaRPr lang="en-US" sz="3600" b="1" dirty="0"/>
          </a:p>
          <a:p>
            <a:pPr marL="0" indent="0" algn="just">
              <a:lnSpc>
                <a:spcPct val="100000"/>
              </a:lnSpc>
              <a:buNone/>
            </a:pPr>
            <a:r>
              <a:rPr lang="en-US" sz="3600" b="1" dirty="0">
                <a:highlight>
                  <a:srgbClr val="FFFF00"/>
                </a:highlight>
              </a:rPr>
              <a:t>Manfaat</a:t>
            </a:r>
            <a:r>
              <a:rPr lang="en-US" sz="3600" b="1" dirty="0"/>
              <a:t>:</a:t>
            </a:r>
            <a:r>
              <a:rPr lang="en-US" sz="3600" dirty="0"/>
              <a:t> Keputusan yang diambil lebih akurat, berdasarkan informasi yang lengkap dan real-time.</a:t>
            </a:r>
          </a:p>
        </p:txBody>
      </p:sp>
      <p:sp>
        <p:nvSpPr>
          <p:cNvPr id="11" name="Slide Number Placeholder 10">
            <a:extLst>
              <a:ext uri="{FF2B5EF4-FFF2-40B4-BE49-F238E27FC236}">
                <a16:creationId xmlns:a16="http://schemas.microsoft.com/office/drawing/2014/main" id="{3AADD8FF-CB01-C2C1-3C91-CA432F900F87}"/>
              </a:ext>
            </a:extLst>
          </p:cNvPr>
          <p:cNvSpPr>
            <a:spLocks noGrp="1"/>
          </p:cNvSpPr>
          <p:nvPr>
            <p:ph type="sldNum" sz="quarter" idx="12"/>
          </p:nvPr>
        </p:nvSpPr>
        <p:spPr/>
        <p:txBody>
          <a:bodyPr/>
          <a:lstStyle/>
          <a:p>
            <a:fld id="{0D309695-DEC3-40DA-9DF5-330280C9D0E8}" type="slidenum">
              <a:rPr lang="en-US" smtClean="0"/>
              <a:pPr/>
              <a:t>28</a:t>
            </a:fld>
            <a:endParaRPr lang="en-US" dirty="0"/>
          </a:p>
        </p:txBody>
      </p:sp>
    </p:spTree>
    <p:extLst>
      <p:ext uri="{BB962C8B-B14F-4D97-AF65-F5344CB8AC3E}">
        <p14:creationId xmlns:p14="http://schemas.microsoft.com/office/powerpoint/2010/main" val="133612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DA018-A2B2-9881-5C40-E16A99C387DD}"/>
              </a:ext>
            </a:extLst>
          </p:cNvPr>
          <p:cNvSpPr>
            <a:spLocks noGrp="1"/>
          </p:cNvSpPr>
          <p:nvPr>
            <p:ph idx="1"/>
          </p:nvPr>
        </p:nvSpPr>
        <p:spPr>
          <a:xfrm>
            <a:off x="838200" y="600074"/>
            <a:ext cx="10515600" cy="6029325"/>
          </a:xfrm>
        </p:spPr>
        <p:txBody>
          <a:bodyPr>
            <a:normAutofit/>
          </a:bodyPr>
          <a:lstStyle/>
          <a:p>
            <a:pPr marL="0" indent="0" algn="just">
              <a:lnSpc>
                <a:spcPct val="100000"/>
              </a:lnSpc>
              <a:buNone/>
            </a:pPr>
            <a:r>
              <a:rPr lang="en-US" sz="3600" b="1" dirty="0">
                <a:highlight>
                  <a:srgbClr val="FFFF00"/>
                </a:highlight>
              </a:rPr>
              <a:t>3. Meningkatkan Aksesibilitas Program</a:t>
            </a:r>
          </a:p>
          <a:p>
            <a:pPr marL="806450" lvl="2" indent="-258763" algn="just">
              <a:lnSpc>
                <a:spcPct val="100000"/>
              </a:lnSpc>
            </a:pPr>
            <a:r>
              <a:rPr lang="en-US" sz="3200" dirty="0"/>
              <a:t>Platform digital mempermudah akses masyarakat terhadap program LPPA, seperti pendidikan, ekonomi, dan kesehatan.</a:t>
            </a:r>
          </a:p>
          <a:p>
            <a:pPr marL="806450" lvl="2" indent="-258763" algn="just">
              <a:lnSpc>
                <a:spcPct val="100000"/>
              </a:lnSpc>
            </a:pPr>
            <a:r>
              <a:rPr lang="en-US" sz="3200" dirty="0"/>
              <a:t>Pembuatan aplikasi mobile untuk pelaporan atau pemberdayaan dapat menjangkau wilayah terpencil di Jawa Tengah.</a:t>
            </a:r>
          </a:p>
          <a:p>
            <a:pPr marL="0" indent="0" algn="just">
              <a:lnSpc>
                <a:spcPct val="100000"/>
              </a:lnSpc>
              <a:buNone/>
            </a:pPr>
            <a:endParaRPr lang="en-US" sz="3600" b="1" dirty="0"/>
          </a:p>
          <a:p>
            <a:pPr marL="0" indent="0" algn="just">
              <a:lnSpc>
                <a:spcPct val="100000"/>
              </a:lnSpc>
              <a:buNone/>
            </a:pPr>
            <a:r>
              <a:rPr lang="en-US" sz="3600" b="1" dirty="0">
                <a:highlight>
                  <a:srgbClr val="FFFF00"/>
                </a:highlight>
              </a:rPr>
              <a:t>Manfaat</a:t>
            </a:r>
            <a:r>
              <a:rPr lang="en-US" sz="3600" b="1" dirty="0"/>
              <a:t>:</a:t>
            </a:r>
            <a:r>
              <a:rPr lang="en-US" sz="3600" dirty="0"/>
              <a:t> Program lebih inklusif, mencakup masyarakat di seluruh wilayah Jawa Tengah.</a:t>
            </a:r>
          </a:p>
        </p:txBody>
      </p:sp>
      <p:sp>
        <p:nvSpPr>
          <p:cNvPr id="11" name="Slide Number Placeholder 10">
            <a:extLst>
              <a:ext uri="{FF2B5EF4-FFF2-40B4-BE49-F238E27FC236}">
                <a16:creationId xmlns:a16="http://schemas.microsoft.com/office/drawing/2014/main" id="{78600C82-9C1D-3E4D-7E5F-8B6D6706674A}"/>
              </a:ext>
            </a:extLst>
          </p:cNvPr>
          <p:cNvSpPr>
            <a:spLocks noGrp="1"/>
          </p:cNvSpPr>
          <p:nvPr>
            <p:ph type="sldNum" sz="quarter" idx="12"/>
          </p:nvPr>
        </p:nvSpPr>
        <p:spPr/>
        <p:txBody>
          <a:bodyPr/>
          <a:lstStyle/>
          <a:p>
            <a:fld id="{0D309695-DEC3-40DA-9DF5-330280C9D0E8}" type="slidenum">
              <a:rPr lang="en-US" smtClean="0"/>
              <a:pPr/>
              <a:t>29</a:t>
            </a:fld>
            <a:endParaRPr lang="en-US" dirty="0"/>
          </a:p>
        </p:txBody>
      </p:sp>
    </p:spTree>
    <p:extLst>
      <p:ext uri="{BB962C8B-B14F-4D97-AF65-F5344CB8AC3E}">
        <p14:creationId xmlns:p14="http://schemas.microsoft.com/office/powerpoint/2010/main" val="98690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2E3E6A-5AB2-662D-463C-3D4BF6A23786}"/>
              </a:ext>
            </a:extLst>
          </p:cNvPr>
          <p:cNvSpPr>
            <a:spLocks noGrp="1"/>
          </p:cNvSpPr>
          <p:nvPr>
            <p:ph type="title"/>
          </p:nvPr>
        </p:nvSpPr>
        <p:spPr>
          <a:xfrm>
            <a:off x="517889" y="4883544"/>
            <a:ext cx="3876086" cy="1556907"/>
          </a:xfrm>
        </p:spPr>
        <p:txBody>
          <a:bodyPr vert="horz" lIns="91440" tIns="45720" rIns="91440" bIns="45720" rtlCol="0" anchor="ctr">
            <a:normAutofit/>
          </a:bodyPr>
          <a:lstStyle/>
          <a:p>
            <a:r>
              <a:rPr lang="en-US" sz="3200" b="1" dirty="0"/>
              <a:t>MASA</a:t>
            </a:r>
            <a:br>
              <a:rPr lang="en-US" sz="3200" dirty="0"/>
            </a:br>
            <a:r>
              <a:rPr lang="en-US" sz="3200" dirty="0"/>
              <a:t>Muhammadiyah ‘Aisyiyah Super Apps</a:t>
            </a:r>
          </a:p>
        </p:txBody>
      </p:sp>
      <p:sp>
        <p:nvSpPr>
          <p:cNvPr id="25" name="Rectangle 24">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screenshot of a cell phone">
            <a:extLst>
              <a:ext uri="{FF2B5EF4-FFF2-40B4-BE49-F238E27FC236}">
                <a16:creationId xmlns:a16="http://schemas.microsoft.com/office/drawing/2014/main" id="{DD801E4B-5D2A-3698-B733-4D579ABBD8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601" b="8154"/>
          <a:stretch/>
        </p:blipFill>
        <p:spPr>
          <a:xfrm>
            <a:off x="959205" y="364142"/>
            <a:ext cx="10369645" cy="3867993"/>
          </a:xfrm>
          <a:prstGeom prst="rect">
            <a:avLst/>
          </a:prstGeom>
        </p:spPr>
      </p:pic>
      <p:sp>
        <p:nvSpPr>
          <p:cNvPr id="19" name="Rectangle 18">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AC69BE2-FC5A-370F-CA5C-0780503AF66A}"/>
              </a:ext>
            </a:extLst>
          </p:cNvPr>
          <p:cNvSpPr txBox="1"/>
          <p:nvPr/>
        </p:nvSpPr>
        <p:spPr>
          <a:xfrm>
            <a:off x="4709767" y="4883544"/>
            <a:ext cx="7482233" cy="1556907"/>
          </a:xfrm>
          <a:prstGeom prst="rect">
            <a:avLst/>
          </a:prstGeom>
        </p:spPr>
        <p:txBody>
          <a:bodyPr vert="horz" lIns="91440" tIns="45720" rIns="91440" bIns="45720" rtlCol="0" anchor="ctr">
            <a:normAutofit/>
          </a:bodyPr>
          <a:lstStyle/>
          <a:p>
            <a:pPr defTabSz="914400">
              <a:lnSpc>
                <a:spcPct val="90000"/>
              </a:lnSpc>
              <a:spcAft>
                <a:spcPts val="600"/>
              </a:spcAft>
            </a:pPr>
            <a:r>
              <a:rPr lang="en-US" dirty="0">
                <a:hlinkClick r:id="rId3"/>
              </a:rPr>
              <a:t>https://play.google.com/store/search?q=Masa%20Muhammadiyah&amp;c=apps</a:t>
            </a:r>
            <a:endParaRPr lang="en-US" dirty="0"/>
          </a:p>
        </p:txBody>
      </p:sp>
      <p:sp>
        <p:nvSpPr>
          <p:cNvPr id="4" name="Slide Number Placeholder 3">
            <a:extLst>
              <a:ext uri="{FF2B5EF4-FFF2-40B4-BE49-F238E27FC236}">
                <a16:creationId xmlns:a16="http://schemas.microsoft.com/office/drawing/2014/main" id="{91910608-4FD3-F1F6-2556-0705FD6BA631}"/>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defRPr/>
            </a:pPr>
            <a:fld id="{0D309695-DEC3-40DA-9DF5-330280C9D0E8}" type="slidenum">
              <a:rPr lang="en-US" smtClean="0">
                <a:solidFill>
                  <a:prstClr val="black">
                    <a:tint val="75000"/>
                  </a:prstClr>
                </a:solidFill>
                <a:latin typeface="Calibri" panose="020F0502020204030204"/>
              </a:rPr>
              <a:pPr defTabSz="914400">
                <a:spcAft>
                  <a:spcPts val="600"/>
                </a:spcAft>
                <a:defRPr/>
              </a:pPr>
              <a:t>3</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0103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2">
            <a:extLst>
              <a:ext uri="{FF2B5EF4-FFF2-40B4-BE49-F238E27FC236}">
                <a16:creationId xmlns:a16="http://schemas.microsoft.com/office/drawing/2014/main" id="{C2A23AAD-BCA1-211E-E6CD-E146BAB1E14F}"/>
              </a:ext>
            </a:extLst>
          </p:cNvPr>
          <p:cNvGraphicFramePr>
            <a:graphicFrameLocks noGrp="1"/>
          </p:cNvGraphicFramePr>
          <p:nvPr>
            <p:ph idx="1"/>
            <p:extLst>
              <p:ext uri="{D42A27DB-BD31-4B8C-83A1-F6EECF244321}">
                <p14:modId xmlns:p14="http://schemas.microsoft.com/office/powerpoint/2010/main" val="3139224365"/>
              </p:ext>
            </p:extLst>
          </p:nvPr>
        </p:nvGraphicFramePr>
        <p:xfrm>
          <a:off x="838200" y="542924"/>
          <a:ext cx="10515600" cy="5986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Slide Number Placeholder 12">
            <a:extLst>
              <a:ext uri="{FF2B5EF4-FFF2-40B4-BE49-F238E27FC236}">
                <a16:creationId xmlns:a16="http://schemas.microsoft.com/office/drawing/2014/main" id="{C3C41615-0DBC-F598-14DB-39CFC5AB0607}"/>
              </a:ext>
            </a:extLst>
          </p:cNvPr>
          <p:cNvSpPr>
            <a:spLocks noGrp="1"/>
          </p:cNvSpPr>
          <p:nvPr>
            <p:ph type="sldNum" sz="quarter" idx="12"/>
          </p:nvPr>
        </p:nvSpPr>
        <p:spPr/>
        <p:txBody>
          <a:bodyPr/>
          <a:lstStyle/>
          <a:p>
            <a:fld id="{0D309695-DEC3-40DA-9DF5-330280C9D0E8}" type="slidenum">
              <a:rPr lang="en-US" smtClean="0"/>
              <a:pPr/>
              <a:t>30</a:t>
            </a:fld>
            <a:endParaRPr lang="en-US" dirty="0"/>
          </a:p>
        </p:txBody>
      </p:sp>
    </p:spTree>
    <p:extLst>
      <p:ext uri="{BB962C8B-B14F-4D97-AF65-F5344CB8AC3E}">
        <p14:creationId xmlns:p14="http://schemas.microsoft.com/office/powerpoint/2010/main" val="1605719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C0677-984F-F90D-1BA1-6B3C749E3D31}"/>
              </a:ext>
            </a:extLst>
          </p:cNvPr>
          <p:cNvSpPr>
            <a:spLocks noGrp="1"/>
          </p:cNvSpPr>
          <p:nvPr>
            <p:ph idx="1"/>
          </p:nvPr>
        </p:nvSpPr>
        <p:spPr>
          <a:xfrm>
            <a:off x="838200" y="757238"/>
            <a:ext cx="10515600" cy="5419725"/>
          </a:xfrm>
        </p:spPr>
        <p:txBody>
          <a:bodyPr>
            <a:normAutofit/>
          </a:bodyPr>
          <a:lstStyle/>
          <a:p>
            <a:pPr marL="0" indent="0" algn="just">
              <a:lnSpc>
                <a:spcPct val="100000"/>
              </a:lnSpc>
              <a:buNone/>
            </a:pPr>
            <a:r>
              <a:rPr lang="en-US" sz="3600" b="1" dirty="0">
                <a:highlight>
                  <a:srgbClr val="FFFF00"/>
                </a:highlight>
              </a:rPr>
              <a:t>5.  Menjawab Tantangan Era Digital</a:t>
            </a:r>
          </a:p>
          <a:p>
            <a:pPr lvl="2" algn="just"/>
            <a:r>
              <a:rPr lang="en-US" sz="3200" dirty="0"/>
              <a:t>Generasi muda yang menjadi target dakwah dan pemberdayaan lebih dekat dengan teknologi digital.</a:t>
            </a:r>
          </a:p>
          <a:p>
            <a:pPr lvl="2" algn="just"/>
            <a:r>
              <a:rPr lang="en-US" sz="3200" dirty="0"/>
              <a:t>Digitalisasi membantu LPPA tetap relevan di tengah perkembangan teknologi dan tuntutan masyarakat modern.</a:t>
            </a:r>
          </a:p>
          <a:p>
            <a:pPr marL="0" indent="0" algn="just">
              <a:lnSpc>
                <a:spcPct val="100000"/>
              </a:lnSpc>
              <a:buNone/>
            </a:pPr>
            <a:endParaRPr lang="en-US" sz="3600" b="1" dirty="0"/>
          </a:p>
          <a:p>
            <a:pPr marL="0" indent="0" algn="just">
              <a:lnSpc>
                <a:spcPct val="100000"/>
              </a:lnSpc>
              <a:buNone/>
            </a:pPr>
            <a:r>
              <a:rPr lang="en-US" sz="3600" b="1" dirty="0">
                <a:highlight>
                  <a:srgbClr val="FFFF00"/>
                </a:highlight>
              </a:rPr>
              <a:t>Manfaat</a:t>
            </a:r>
            <a:r>
              <a:rPr lang="en-US" sz="3600" b="1" dirty="0"/>
              <a:t>:</a:t>
            </a:r>
            <a:r>
              <a:rPr lang="en-US" sz="3600" dirty="0"/>
              <a:t> Program LPPA dapat menjawab kebutuhan dan ekspektasi generasi yang lebih melek teknologi.</a:t>
            </a:r>
          </a:p>
        </p:txBody>
      </p:sp>
      <p:sp>
        <p:nvSpPr>
          <p:cNvPr id="11" name="Slide Number Placeholder 10">
            <a:extLst>
              <a:ext uri="{FF2B5EF4-FFF2-40B4-BE49-F238E27FC236}">
                <a16:creationId xmlns:a16="http://schemas.microsoft.com/office/drawing/2014/main" id="{FDDFCD72-460D-ACA8-EBC0-B00BFE6A39E8}"/>
              </a:ext>
            </a:extLst>
          </p:cNvPr>
          <p:cNvSpPr>
            <a:spLocks noGrp="1"/>
          </p:cNvSpPr>
          <p:nvPr>
            <p:ph type="sldNum" sz="quarter" idx="12"/>
          </p:nvPr>
        </p:nvSpPr>
        <p:spPr/>
        <p:txBody>
          <a:bodyPr/>
          <a:lstStyle/>
          <a:p>
            <a:fld id="{0D309695-DEC3-40DA-9DF5-330280C9D0E8}" type="slidenum">
              <a:rPr lang="en-US" smtClean="0"/>
              <a:pPr/>
              <a:t>31</a:t>
            </a:fld>
            <a:endParaRPr lang="en-US" dirty="0"/>
          </a:p>
        </p:txBody>
      </p:sp>
    </p:spTree>
    <p:extLst>
      <p:ext uri="{BB962C8B-B14F-4D97-AF65-F5344CB8AC3E}">
        <p14:creationId xmlns:p14="http://schemas.microsoft.com/office/powerpoint/2010/main" val="27053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0D4124-E4B3-FC19-50E0-BEA0CA19374E}"/>
              </a:ext>
            </a:extLst>
          </p:cNvPr>
          <p:cNvSpPr>
            <a:spLocks noGrp="1"/>
          </p:cNvSpPr>
          <p:nvPr>
            <p:ph idx="1"/>
          </p:nvPr>
        </p:nvSpPr>
        <p:spPr>
          <a:xfrm>
            <a:off x="4167272" y="136526"/>
            <a:ext cx="7797420" cy="6584950"/>
          </a:xfrm>
        </p:spPr>
        <p:txBody>
          <a:bodyPr anchor="ctr">
            <a:normAutofit fontScale="92500" lnSpcReduction="10000"/>
          </a:bodyPr>
          <a:lstStyle/>
          <a:p>
            <a:pPr marL="0" indent="0" algn="just">
              <a:lnSpc>
                <a:spcPct val="110000"/>
              </a:lnSpc>
              <a:buNone/>
            </a:pPr>
            <a:r>
              <a:rPr lang="en-US" b="1" dirty="0">
                <a:highlight>
                  <a:srgbClr val="FFFF00"/>
                </a:highlight>
              </a:rPr>
              <a:t>6. Mendukung Keberlanjutan Program</a:t>
            </a:r>
          </a:p>
          <a:p>
            <a:pPr algn="just">
              <a:lnSpc>
                <a:spcPct val="110000"/>
              </a:lnSpc>
              <a:buFont typeface="Arial" panose="020B0604020202020204" pitchFamily="34" charset="0"/>
              <a:buChar char="•"/>
            </a:pPr>
            <a:r>
              <a:rPr lang="en-US" dirty="0"/>
              <a:t>Transformasi digital membantu LPPA mendokumentasikan data secara terpusat untuk keberlanjutan program di masa depan.</a:t>
            </a:r>
          </a:p>
          <a:p>
            <a:pPr algn="just">
              <a:lnSpc>
                <a:spcPct val="110000"/>
              </a:lnSpc>
              <a:buFont typeface="Arial" panose="020B0604020202020204" pitchFamily="34" charset="0"/>
              <a:buChar char="•"/>
            </a:pPr>
            <a:r>
              <a:rPr lang="en-US" dirty="0"/>
              <a:t>Teknologi digital meminimalkan risiko kehilangan data akibat sistem manual.</a:t>
            </a:r>
          </a:p>
          <a:p>
            <a:pPr marL="0" indent="0" algn="just">
              <a:lnSpc>
                <a:spcPct val="110000"/>
              </a:lnSpc>
              <a:buNone/>
            </a:pPr>
            <a:endParaRPr lang="en-US" b="1" dirty="0"/>
          </a:p>
          <a:p>
            <a:pPr marL="0" indent="0" algn="just">
              <a:lnSpc>
                <a:spcPct val="110000"/>
              </a:lnSpc>
              <a:buNone/>
            </a:pPr>
            <a:r>
              <a:rPr lang="en-US" b="1" dirty="0">
                <a:highlight>
                  <a:srgbClr val="FFFF00"/>
                </a:highlight>
              </a:rPr>
              <a:t>Manfaat</a:t>
            </a:r>
            <a:r>
              <a:rPr lang="en-US" b="1" dirty="0"/>
              <a:t>:</a:t>
            </a:r>
            <a:r>
              <a:rPr lang="en-US" dirty="0"/>
              <a:t> Keberlanjutan program dapat terjamin dengan sistem digital yang terintegrasi.</a:t>
            </a:r>
          </a:p>
          <a:p>
            <a:pPr marL="0" indent="0" algn="just">
              <a:lnSpc>
                <a:spcPct val="110000"/>
              </a:lnSpc>
              <a:buNone/>
            </a:pPr>
            <a:endParaRPr lang="en-US" dirty="0"/>
          </a:p>
          <a:p>
            <a:pPr marL="0" indent="0" algn="just">
              <a:lnSpc>
                <a:spcPct val="110000"/>
              </a:lnSpc>
              <a:buNone/>
            </a:pPr>
            <a:r>
              <a:rPr lang="en-US" dirty="0"/>
              <a:t>Transformasi digital tidak hanya menjawab kebutuhan operasional LPPA, tetapi juga meningkatkan dampak sosial, efektivitas pemberdayaan, dan relevansi lembaga di tengah perkembangan zaman.</a:t>
            </a:r>
          </a:p>
        </p:txBody>
      </p:sp>
      <p:sp>
        <p:nvSpPr>
          <p:cNvPr id="11" name="Slide Number Placeholder 10">
            <a:extLst>
              <a:ext uri="{FF2B5EF4-FFF2-40B4-BE49-F238E27FC236}">
                <a16:creationId xmlns:a16="http://schemas.microsoft.com/office/drawing/2014/main" id="{000BCB80-1719-FC19-4892-CDB9F53A81FE}"/>
              </a:ext>
            </a:extLst>
          </p:cNvPr>
          <p:cNvSpPr>
            <a:spLocks noGrp="1"/>
          </p:cNvSpPr>
          <p:nvPr>
            <p:ph type="sldNum" sz="quarter" idx="12"/>
          </p:nvPr>
        </p:nvSpPr>
        <p:spPr>
          <a:xfrm>
            <a:off x="9541564" y="6356350"/>
            <a:ext cx="1812235" cy="365125"/>
          </a:xfrm>
        </p:spPr>
        <p:txBody>
          <a:bodyPr>
            <a:normAutofit/>
          </a:bodyPr>
          <a:lstStyle/>
          <a:p>
            <a:pPr>
              <a:spcAft>
                <a:spcPts val="600"/>
              </a:spcAft>
            </a:pPr>
            <a:fld id="{0D309695-DEC3-40DA-9DF5-330280C9D0E8}" type="slidenum">
              <a:rPr lang="en-US" smtClean="0"/>
              <a:pPr>
                <a:spcAft>
                  <a:spcPts val="600"/>
                </a:spcAft>
              </a:pPr>
              <a:t>32</a:t>
            </a:fld>
            <a:endParaRPr lang="en-US" dirty="0"/>
          </a:p>
        </p:txBody>
      </p:sp>
      <p:sp>
        <p:nvSpPr>
          <p:cNvPr id="2" name="TextBox 1">
            <a:extLst>
              <a:ext uri="{FF2B5EF4-FFF2-40B4-BE49-F238E27FC236}">
                <a16:creationId xmlns:a16="http://schemas.microsoft.com/office/drawing/2014/main" id="{95F2EAB8-0A6E-00C5-0C7A-59B0D3A6E4B6}"/>
              </a:ext>
            </a:extLst>
          </p:cNvPr>
          <p:cNvSpPr txBox="1"/>
          <p:nvPr/>
        </p:nvSpPr>
        <p:spPr>
          <a:xfrm>
            <a:off x="227308" y="1971680"/>
            <a:ext cx="3712656" cy="2862322"/>
          </a:xfrm>
          <a:prstGeom prst="rect">
            <a:avLst/>
          </a:prstGeom>
          <a:noFill/>
        </p:spPr>
        <p:txBody>
          <a:bodyPr wrap="square" rtlCol="0">
            <a:spAutoFit/>
          </a:bodyPr>
          <a:lstStyle/>
          <a:p>
            <a:r>
              <a:rPr lang="en-US" sz="3600" dirty="0">
                <a:solidFill>
                  <a:schemeClr val="bg1"/>
                </a:solidFill>
              </a:rPr>
              <a:t>PERLUNYA TRANSFORMASI DIGITAL</a:t>
            </a:r>
            <a:br>
              <a:rPr lang="en-US" sz="3600" dirty="0">
                <a:solidFill>
                  <a:schemeClr val="bg1"/>
                </a:solidFill>
              </a:rPr>
            </a:br>
            <a:r>
              <a:rPr lang="en-US" sz="3600" dirty="0">
                <a:solidFill>
                  <a:schemeClr val="bg1"/>
                </a:solidFill>
              </a:rPr>
              <a:t>LPPA PWA JAWA TENGAH</a:t>
            </a:r>
          </a:p>
        </p:txBody>
      </p:sp>
    </p:spTree>
    <p:extLst>
      <p:ext uri="{BB962C8B-B14F-4D97-AF65-F5344CB8AC3E}">
        <p14:creationId xmlns:p14="http://schemas.microsoft.com/office/powerpoint/2010/main" val="2630147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sformasi Digital untuk Lembaga Ke-Islaman">
            <a:extLst>
              <a:ext uri="{FF2B5EF4-FFF2-40B4-BE49-F238E27FC236}">
                <a16:creationId xmlns:a16="http://schemas.microsoft.com/office/drawing/2014/main" id="{C0E88BAF-064E-7BB9-5039-E0C59185B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747500" cy="6543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9E596C94-5491-2E8F-D131-82F337C359BD}"/>
              </a:ext>
            </a:extLst>
          </p:cNvPr>
          <p:cNvSpPr>
            <a:spLocks noGrp="1"/>
          </p:cNvSpPr>
          <p:nvPr>
            <p:ph type="sldNum" sz="quarter" idx="12"/>
          </p:nvPr>
        </p:nvSpPr>
        <p:spPr>
          <a:xfrm>
            <a:off x="10858501" y="5870575"/>
            <a:ext cx="581024" cy="365125"/>
          </a:xfrm>
        </p:spPr>
        <p:txBody>
          <a:bodyPr/>
          <a:lstStyle/>
          <a:p>
            <a:fld id="{0D309695-DEC3-40DA-9DF5-330280C9D0E8}" type="slidenum">
              <a:rPr lang="en-US" smtClean="0"/>
              <a:pPr/>
              <a:t>33</a:t>
            </a:fld>
            <a:endParaRPr lang="en-US" dirty="0"/>
          </a:p>
        </p:txBody>
      </p:sp>
    </p:spTree>
    <p:extLst>
      <p:ext uri="{BB962C8B-B14F-4D97-AF65-F5344CB8AC3E}">
        <p14:creationId xmlns:p14="http://schemas.microsoft.com/office/powerpoint/2010/main" val="3692577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EE56-4B16-74D0-77D8-DD1F29369DAC}"/>
              </a:ext>
            </a:extLst>
          </p:cNvPr>
          <p:cNvSpPr>
            <a:spLocks noGrp="1"/>
          </p:cNvSpPr>
          <p:nvPr>
            <p:ph type="title"/>
          </p:nvPr>
        </p:nvSpPr>
        <p:spPr>
          <a:xfrm>
            <a:off x="838200" y="579445"/>
            <a:ext cx="10515600" cy="763588"/>
          </a:xfrm>
        </p:spPr>
        <p:txBody>
          <a:bodyPr>
            <a:normAutofit/>
          </a:bodyPr>
          <a:lstStyle/>
          <a:p>
            <a:r>
              <a:rPr lang="en-US" b="1" dirty="0"/>
              <a:t>Penjelasan Mindmap:</a:t>
            </a:r>
            <a:endParaRPr lang="en-US" dirty="0"/>
          </a:p>
        </p:txBody>
      </p:sp>
      <p:sp>
        <p:nvSpPr>
          <p:cNvPr id="3" name="Content Placeholder 2">
            <a:extLst>
              <a:ext uri="{FF2B5EF4-FFF2-40B4-BE49-F238E27FC236}">
                <a16:creationId xmlns:a16="http://schemas.microsoft.com/office/drawing/2014/main" id="{F1F0C248-727C-0DA2-7885-E6414B5DC2B8}"/>
              </a:ext>
            </a:extLst>
          </p:cNvPr>
          <p:cNvSpPr>
            <a:spLocks noGrp="1"/>
          </p:cNvSpPr>
          <p:nvPr>
            <p:ph idx="1"/>
          </p:nvPr>
        </p:nvSpPr>
        <p:spPr>
          <a:xfrm>
            <a:off x="838200" y="1357314"/>
            <a:ext cx="10515600" cy="4729161"/>
          </a:xfrm>
        </p:spPr>
        <p:txBody>
          <a:bodyPr>
            <a:normAutofit/>
          </a:bodyPr>
          <a:lstStyle/>
          <a:p>
            <a:pPr algn="just">
              <a:lnSpc>
                <a:spcPct val="110000"/>
              </a:lnSpc>
              <a:buFont typeface="Arial" panose="020B0604020202020204" pitchFamily="34" charset="0"/>
              <a:buChar char="•"/>
            </a:pPr>
            <a:r>
              <a:rPr lang="en-US" sz="2800" b="1" dirty="0">
                <a:highlight>
                  <a:srgbClr val="FFFF00"/>
                </a:highlight>
              </a:rPr>
              <a:t>Revolusi Industri 4.0:</a:t>
            </a:r>
            <a:r>
              <a:rPr lang="en-US" sz="2800" dirty="0">
                <a:highlight>
                  <a:srgbClr val="FFFF00"/>
                </a:highlight>
              </a:rPr>
              <a:t> </a:t>
            </a:r>
            <a:r>
              <a:rPr lang="en-US" sz="2800" dirty="0"/>
              <a:t>Memberikan fondasi teknologi melalui IoT, Big Data, dan otomatisasi untuk memodernisasi pengelolaan lembaga.</a:t>
            </a:r>
          </a:p>
          <a:p>
            <a:pPr algn="just">
              <a:lnSpc>
                <a:spcPct val="110000"/>
              </a:lnSpc>
              <a:buFont typeface="Arial" panose="020B0604020202020204" pitchFamily="34" charset="0"/>
              <a:buChar char="•"/>
            </a:pPr>
            <a:r>
              <a:rPr lang="en-US" sz="2800" b="1" dirty="0">
                <a:highlight>
                  <a:srgbClr val="FFFF00"/>
                </a:highlight>
              </a:rPr>
              <a:t>Society 5.0:</a:t>
            </a:r>
            <a:r>
              <a:rPr lang="en-US" sz="2800" dirty="0">
                <a:highlight>
                  <a:srgbClr val="FFFF00"/>
                </a:highlight>
              </a:rPr>
              <a:t> </a:t>
            </a:r>
            <a:r>
              <a:rPr lang="en-US" sz="2800" dirty="0"/>
              <a:t>Menekankan kesejahteraan umat manusia dengan teknologi yang inklusif dan berkelanjutan.</a:t>
            </a:r>
          </a:p>
          <a:p>
            <a:pPr algn="just">
              <a:lnSpc>
                <a:spcPct val="110000"/>
              </a:lnSpc>
              <a:buFont typeface="Arial" panose="020B0604020202020204" pitchFamily="34" charset="0"/>
              <a:buChar char="•"/>
            </a:pPr>
            <a:r>
              <a:rPr lang="en-US" sz="2800" b="1" dirty="0">
                <a:highlight>
                  <a:srgbClr val="FFFF00"/>
                </a:highlight>
              </a:rPr>
              <a:t>Generative AI:</a:t>
            </a:r>
            <a:r>
              <a:rPr lang="en-US" sz="2800" dirty="0">
                <a:highlight>
                  <a:srgbClr val="FFFF00"/>
                </a:highlight>
              </a:rPr>
              <a:t> </a:t>
            </a:r>
            <a:r>
              <a:rPr lang="en-US" sz="2800" dirty="0"/>
              <a:t>Mempercepat inovasi dakwah, penelitian, dan edukasi berbasis Islam.</a:t>
            </a:r>
          </a:p>
          <a:p>
            <a:pPr algn="just">
              <a:lnSpc>
                <a:spcPct val="110000"/>
              </a:lnSpc>
              <a:buFont typeface="Arial" panose="020B0604020202020204" pitchFamily="34" charset="0"/>
              <a:buChar char="•"/>
            </a:pPr>
            <a:r>
              <a:rPr lang="en-US" sz="2800" b="1" dirty="0">
                <a:highlight>
                  <a:srgbClr val="FFFF00"/>
                </a:highlight>
              </a:rPr>
              <a:t>Transformasi Digital:</a:t>
            </a:r>
            <a:r>
              <a:rPr lang="en-US" sz="2800" dirty="0">
                <a:highlight>
                  <a:srgbClr val="FFFF00"/>
                </a:highlight>
              </a:rPr>
              <a:t> </a:t>
            </a:r>
            <a:r>
              <a:rPr lang="en-US" sz="2800" dirty="0"/>
              <a:t>Mengintegrasikan teknologi untuk meningkatkan efektivitas, efisiensi, dan engagement lembaga ke-Islaman.</a:t>
            </a:r>
          </a:p>
        </p:txBody>
      </p:sp>
      <p:sp>
        <p:nvSpPr>
          <p:cNvPr id="11" name="Slide Number Placeholder 10">
            <a:extLst>
              <a:ext uri="{FF2B5EF4-FFF2-40B4-BE49-F238E27FC236}">
                <a16:creationId xmlns:a16="http://schemas.microsoft.com/office/drawing/2014/main" id="{2F451937-66A6-D8D0-AC31-0DC36CE02666}"/>
              </a:ext>
            </a:extLst>
          </p:cNvPr>
          <p:cNvSpPr>
            <a:spLocks noGrp="1"/>
          </p:cNvSpPr>
          <p:nvPr>
            <p:ph type="sldNum" sz="quarter" idx="12"/>
          </p:nvPr>
        </p:nvSpPr>
        <p:spPr/>
        <p:txBody>
          <a:bodyPr/>
          <a:lstStyle/>
          <a:p>
            <a:fld id="{0D309695-DEC3-40DA-9DF5-330280C9D0E8}" type="slidenum">
              <a:rPr lang="en-US" smtClean="0"/>
              <a:pPr/>
              <a:t>34</a:t>
            </a:fld>
            <a:endParaRPr lang="en-US" dirty="0"/>
          </a:p>
        </p:txBody>
      </p:sp>
    </p:spTree>
    <p:extLst>
      <p:ext uri="{BB962C8B-B14F-4D97-AF65-F5344CB8AC3E}">
        <p14:creationId xmlns:p14="http://schemas.microsoft.com/office/powerpoint/2010/main" val="1752071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5C9FA6-9850-4E44-2437-959F00DE0308}"/>
              </a:ext>
            </a:extLst>
          </p:cNvPr>
          <p:cNvSpPr>
            <a:spLocks noGrp="1"/>
          </p:cNvSpPr>
          <p:nvPr>
            <p:ph type="title"/>
          </p:nvPr>
        </p:nvSpPr>
        <p:spPr>
          <a:xfrm>
            <a:off x="867905" y="756128"/>
            <a:ext cx="10430358" cy="1001236"/>
          </a:xfrm>
        </p:spPr>
        <p:style>
          <a:lnRef idx="2">
            <a:schemeClr val="dk1">
              <a:shade val="15000"/>
            </a:schemeClr>
          </a:lnRef>
          <a:fillRef idx="1">
            <a:schemeClr val="dk1"/>
          </a:fillRef>
          <a:effectRef idx="0">
            <a:schemeClr val="dk1"/>
          </a:effectRef>
          <a:fontRef idx="minor">
            <a:schemeClr val="lt1"/>
          </a:fontRef>
        </p:style>
        <p:txBody>
          <a:bodyPr anchor="ctr">
            <a:normAutofit/>
          </a:bodyPr>
          <a:lstStyle/>
          <a:p>
            <a:pPr algn="ctr"/>
            <a:r>
              <a:rPr lang="en-US" b="1" dirty="0"/>
              <a:t>Langkah Strategis Transformasi Digital</a:t>
            </a:r>
            <a:endParaRPr lang="en-US" dirty="0"/>
          </a:p>
        </p:txBody>
      </p:sp>
      <p:graphicFrame>
        <p:nvGraphicFramePr>
          <p:cNvPr id="23" name="AutoShape 2" descr="An illustration depicting the digital transformation of an Islamic organization like 'Aisyiyah in the era of AI. The left side shows traditional manual processes like managing paper documents and manual coordination. The right side transitions into a modern AI-driven organization with cloud data storage, AI-powered analytics, mobile apps for collaboration, and inclusive digital tools. Include visuals like diverse team members working together, a mosque symbolizing Islamic values, and a clear progression of technology integration. The background should convey optimism and innovation.">
            <a:extLst>
              <a:ext uri="{FF2B5EF4-FFF2-40B4-BE49-F238E27FC236}">
                <a16:creationId xmlns:a16="http://schemas.microsoft.com/office/drawing/2014/main" id="{A64778A1-B48A-4683-DAF0-35DD72714250}"/>
              </a:ext>
            </a:extLst>
          </p:cNvPr>
          <p:cNvGraphicFramePr>
            <a:graphicFrameLocks noGrp="1"/>
          </p:cNvGraphicFramePr>
          <p:nvPr>
            <p:ph idx="1"/>
            <p:extLst>
              <p:ext uri="{D42A27DB-BD31-4B8C-83A1-F6EECF244321}">
                <p14:modId xmlns:p14="http://schemas.microsoft.com/office/powerpoint/2010/main" val="2944334253"/>
              </p:ext>
            </p:extLst>
          </p:nvPr>
        </p:nvGraphicFramePr>
        <p:xfrm>
          <a:off x="867904" y="1965960"/>
          <a:ext cx="10430359" cy="413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1">
            <a:extLst>
              <a:ext uri="{FF2B5EF4-FFF2-40B4-BE49-F238E27FC236}">
                <a16:creationId xmlns:a16="http://schemas.microsoft.com/office/drawing/2014/main" id="{06D59DD6-F20D-09BB-6FDE-296D1EB4DB88}"/>
              </a:ext>
            </a:extLst>
          </p:cNvPr>
          <p:cNvSpPr>
            <a:spLocks noGrp="1"/>
          </p:cNvSpPr>
          <p:nvPr>
            <p:ph type="sldNum" sz="quarter" idx="12"/>
          </p:nvPr>
        </p:nvSpPr>
        <p:spPr>
          <a:xfrm>
            <a:off x="11427765" y="6114722"/>
            <a:ext cx="545077" cy="537981"/>
          </a:xfrm>
        </p:spPr>
        <p:txBody>
          <a:bodyPr>
            <a:normAutofit/>
          </a:bodyPr>
          <a:lstStyle/>
          <a:p>
            <a:pPr>
              <a:lnSpc>
                <a:spcPct val="90000"/>
              </a:lnSpc>
              <a:spcAft>
                <a:spcPts val="600"/>
              </a:spcAft>
            </a:pPr>
            <a:fld id="{0D309695-DEC3-40DA-9DF5-330280C9D0E8}" type="slidenum">
              <a:rPr lang="en-US" sz="2800">
                <a:solidFill>
                  <a:srgbClr val="FFFFFF"/>
                </a:solidFill>
              </a:rPr>
              <a:pPr>
                <a:lnSpc>
                  <a:spcPct val="90000"/>
                </a:lnSpc>
                <a:spcAft>
                  <a:spcPts val="600"/>
                </a:spcAft>
              </a:pPr>
              <a:t>35</a:t>
            </a:fld>
            <a:endParaRPr lang="en-US" sz="6600" dirty="0">
              <a:solidFill>
                <a:srgbClr val="FFFFFF"/>
              </a:solidFill>
            </a:endParaRPr>
          </a:p>
        </p:txBody>
      </p:sp>
    </p:spTree>
    <p:extLst>
      <p:ext uri="{BB962C8B-B14F-4D97-AF65-F5344CB8AC3E}">
        <p14:creationId xmlns:p14="http://schemas.microsoft.com/office/powerpoint/2010/main" val="72044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Rectangle 1">
            <a:extLst>
              <a:ext uri="{FF2B5EF4-FFF2-40B4-BE49-F238E27FC236}">
                <a16:creationId xmlns:a16="http://schemas.microsoft.com/office/drawing/2014/main" id="{35F561D3-4A33-FB2C-B621-DFDA3E32E73A}"/>
              </a:ext>
            </a:extLst>
          </p:cNvPr>
          <p:cNvGraphicFramePr>
            <a:graphicFrameLocks noGrp="1"/>
          </p:cNvGraphicFramePr>
          <p:nvPr>
            <p:ph idx="1"/>
            <p:extLst>
              <p:ext uri="{D42A27DB-BD31-4B8C-83A1-F6EECF244321}">
                <p14:modId xmlns:p14="http://schemas.microsoft.com/office/powerpoint/2010/main" val="1322324176"/>
              </p:ext>
            </p:extLst>
          </p:nvPr>
        </p:nvGraphicFramePr>
        <p:xfrm>
          <a:off x="671512" y="366623"/>
          <a:ext cx="10848975" cy="612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1">
            <a:extLst>
              <a:ext uri="{FF2B5EF4-FFF2-40B4-BE49-F238E27FC236}">
                <a16:creationId xmlns:a16="http://schemas.microsoft.com/office/drawing/2014/main" id="{627DF87E-FDE1-8133-E663-08968DADA73A}"/>
              </a:ext>
            </a:extLst>
          </p:cNvPr>
          <p:cNvSpPr>
            <a:spLocks noGrp="1"/>
          </p:cNvSpPr>
          <p:nvPr>
            <p:ph type="sldNum" sz="quarter" idx="12"/>
          </p:nvPr>
        </p:nvSpPr>
        <p:spPr>
          <a:xfrm>
            <a:off x="8582025" y="6126252"/>
            <a:ext cx="2743200" cy="365125"/>
          </a:xfrm>
        </p:spPr>
        <p:txBody>
          <a:bodyPr/>
          <a:lstStyle/>
          <a:p>
            <a:fld id="{0D309695-DEC3-40DA-9DF5-330280C9D0E8}" type="slidenum">
              <a:rPr lang="en-US" sz="2400" smtClean="0"/>
              <a:pPr/>
              <a:t>36</a:t>
            </a:fld>
            <a:endParaRPr lang="en-US" sz="2400" dirty="0"/>
          </a:p>
        </p:txBody>
      </p:sp>
    </p:spTree>
    <p:extLst>
      <p:ext uri="{BB962C8B-B14F-4D97-AF65-F5344CB8AC3E}">
        <p14:creationId xmlns:p14="http://schemas.microsoft.com/office/powerpoint/2010/main" val="939564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196A56B-11AB-BFFF-3385-F70EF8D8F7E1}"/>
              </a:ext>
            </a:extLst>
          </p:cNvPr>
          <p:cNvSpPr>
            <a:spLocks noGrp="1" noChangeArrowheads="1"/>
          </p:cNvSpPr>
          <p:nvPr>
            <p:ph idx="1"/>
          </p:nvPr>
        </p:nvSpPr>
        <p:spPr bwMode="auto">
          <a:xfrm>
            <a:off x="714375" y="540000"/>
            <a:ext cx="1076325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marR="0" lvl="0" indent="-514350" algn="just" defTabSz="914400" rtl="0" eaLnBrk="0" fontAlgn="base" latinLnBrk="0" hangingPunct="0">
              <a:lnSpc>
                <a:spcPct val="100000"/>
              </a:lnSpc>
              <a:spcBef>
                <a:spcPct val="0"/>
              </a:spcBef>
              <a:spcAft>
                <a:spcPct val="0"/>
              </a:spcAft>
              <a:buClrTx/>
              <a:buSzTx/>
              <a:buFont typeface="+mj-lt"/>
              <a:buAutoNum type="arabicPeriod" startAt="4"/>
              <a:tabLst/>
            </a:pPr>
            <a:r>
              <a:rPr kumimoji="0" lang="en-US" altLang="en-US" b="1" i="0" u="none" strike="noStrike" cap="none" normalizeH="0" baseline="0" dirty="0">
                <a:ln>
                  <a:noFill/>
                </a:ln>
                <a:solidFill>
                  <a:schemeClr val="tx1"/>
                </a:solidFill>
                <a:effectLst/>
                <a:latin typeface="Arial" panose="020B0604020202020204" pitchFamily="34" charset="0"/>
              </a:rPr>
              <a:t>Pelatihan dan Literasi Digital</a:t>
            </a:r>
            <a:endParaRPr kumimoji="0" lang="en-US" altLang="en-US" b="0" i="0" u="none" strike="noStrike" cap="none" normalizeH="0" baseline="0" dirty="0">
              <a:ln>
                <a:noFill/>
              </a:ln>
              <a:solidFill>
                <a:schemeClr val="tx1"/>
              </a:solidFill>
              <a:effectLst/>
              <a:latin typeface="Arial" panose="020B0604020202020204" pitchFamily="34" charset="0"/>
            </a:endParaRPr>
          </a:p>
          <a:p>
            <a:pPr marL="1000125" indent="-457200" algn="just" eaLnBrk="0" fontAlgn="base" hangingPunct="0">
              <a:lnSpc>
                <a:spcPct val="100000"/>
              </a:lnSpc>
              <a:spcBef>
                <a:spcPct val="0"/>
              </a:spcBef>
              <a:spcAft>
                <a:spcPct val="0"/>
              </a:spcAft>
            </a:pPr>
            <a:r>
              <a:rPr kumimoji="0" lang="en-US" altLang="en-US" b="0" i="0" u="none" strike="noStrike" cap="none" normalizeH="0" baseline="0" dirty="0">
                <a:ln>
                  <a:noFill/>
                </a:ln>
                <a:solidFill>
                  <a:schemeClr val="tx1"/>
                </a:solidFill>
                <a:effectLst/>
                <a:latin typeface="Arial" panose="020B0604020202020204" pitchFamily="34" charset="0"/>
              </a:rPr>
              <a:t>Memberikan pelatihan kepada anggota dan pengurus untuk meningkatkan literasi digital dan kemampuan menggunakan teknologi berbasis AI.</a:t>
            </a: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542925" marR="0" lvl="0" indent="0" algn="just" defTabSz="914400" rtl="0" eaLnBrk="0" fontAlgn="base" latinLnBrk="0" hangingPunct="0">
              <a:lnSpc>
                <a:spcPct val="100000"/>
              </a:lnSpc>
              <a:spcBef>
                <a:spcPct val="0"/>
              </a:spcBef>
              <a:spcAft>
                <a:spcPct val="0"/>
              </a:spcAft>
              <a:buClrTx/>
              <a:buSzTx/>
              <a:buNone/>
              <a:tabLst/>
            </a:pPr>
            <a:r>
              <a:rPr kumimoji="0" lang="en-US" altLang="en-US" b="1" i="0" u="none" strike="noStrike" cap="none" normalizeH="0" baseline="0" dirty="0">
                <a:ln>
                  <a:noFill/>
                </a:ln>
                <a:solidFill>
                  <a:schemeClr val="tx1"/>
                </a:solidFill>
                <a:effectLst/>
                <a:highlight>
                  <a:srgbClr val="FFFF00"/>
                </a:highlight>
                <a:latin typeface="Arial" panose="020B0604020202020204" pitchFamily="34" charset="0"/>
              </a:rPr>
              <a:t>Contoh</a:t>
            </a:r>
            <a:r>
              <a:rPr kumimoji="0" lang="en-US" altLang="en-US" b="0" i="0" u="none" strike="noStrike" cap="none" normalizeH="0" baseline="0" dirty="0">
                <a:ln>
                  <a:noFill/>
                </a:ln>
                <a:solidFill>
                  <a:schemeClr val="tx1"/>
                </a:solidFill>
                <a:effectLst/>
                <a:latin typeface="Arial" panose="020B0604020202020204" pitchFamily="34" charset="0"/>
              </a:rPr>
              <a:t>: Workshop “Pemanfaatan AI untuk Manajemen Organisasi.”</a:t>
            </a: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b="1" i="0" u="none" strike="noStrike" cap="none" normalizeH="0" baseline="0" dirty="0">
              <a:ln>
                <a:noFill/>
              </a:ln>
              <a:solidFill>
                <a:schemeClr val="tx1"/>
              </a:solidFill>
              <a:effectLst/>
              <a:latin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arabicPeriod" startAt="5"/>
              <a:tabLst/>
            </a:pPr>
            <a:r>
              <a:rPr kumimoji="0" lang="en-US" altLang="en-US" sz="2800" b="1" i="0" u="none" strike="noStrike" cap="none" normalizeH="0" baseline="0" dirty="0">
                <a:ln>
                  <a:noFill/>
                </a:ln>
                <a:solidFill>
                  <a:schemeClr val="tx1"/>
                </a:solidFill>
                <a:effectLst/>
                <a:latin typeface="Arial" panose="020B0604020202020204" pitchFamily="34" charset="0"/>
              </a:rPr>
              <a:t>Pengembangan Platform Digital</a:t>
            </a: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1000125" indent="-457200" algn="just" eaLnBrk="0" fontAlgn="base" hangingPunct="0">
              <a:lnSpc>
                <a:spcPct val="100000"/>
              </a:lnSpc>
              <a:spcBef>
                <a:spcPct val="0"/>
              </a:spcBef>
              <a:spcAft>
                <a:spcPct val="0"/>
              </a:spcAft>
            </a:pPr>
            <a:r>
              <a:rPr kumimoji="0" lang="en-US" altLang="en-US" sz="2800" b="0" i="0" u="none" strike="noStrike" cap="none" normalizeH="0" baseline="0" dirty="0">
                <a:ln>
                  <a:noFill/>
                </a:ln>
                <a:solidFill>
                  <a:schemeClr val="tx1"/>
                </a:solidFill>
                <a:effectLst/>
                <a:latin typeface="Arial" panose="020B0604020202020204" pitchFamily="34" charset="0"/>
              </a:rPr>
              <a:t>Membuat aplikasi berbasis web atau mobile untuk mendukung komunikasi, pelaporan, dan kolaborasi antar cabang.</a:t>
            </a:r>
          </a:p>
          <a:p>
            <a:pPr marL="542925" indent="0" algn="just" eaLnBrk="0" fontAlgn="base" hangingPunct="0">
              <a:lnSpc>
                <a:spcPct val="100000"/>
              </a:lnSpc>
              <a:spcBef>
                <a:spcPct val="0"/>
              </a:spcBef>
              <a:spcAft>
                <a:spcPct val="0"/>
              </a:spcAft>
              <a:buNone/>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marL="542925" indent="0" algn="just" eaLnBrk="0" fontAlgn="base" hangingPunct="0">
              <a:lnSpc>
                <a:spcPct val="100000"/>
              </a:lnSpc>
              <a:spcBef>
                <a:spcPct val="0"/>
              </a:spcBef>
              <a:spcAft>
                <a:spcPct val="0"/>
              </a:spcAft>
              <a:buNone/>
            </a:pPr>
            <a:r>
              <a:rPr kumimoji="0" lang="en-US" altLang="en-US" sz="2800" b="1" i="0" u="none" strike="noStrike" cap="none" normalizeH="0" baseline="0" dirty="0">
                <a:ln>
                  <a:noFill/>
                </a:ln>
                <a:solidFill>
                  <a:schemeClr val="tx1"/>
                </a:solidFill>
                <a:effectLst/>
                <a:highlight>
                  <a:srgbClr val="FFFF00"/>
                </a:highlight>
                <a:latin typeface="Arial" panose="020B0604020202020204" pitchFamily="34" charset="0"/>
              </a:rPr>
              <a:t>Contoh</a:t>
            </a:r>
            <a:r>
              <a:rPr kumimoji="0" lang="en-US" altLang="en-US" sz="2800" b="0" i="0" u="none" strike="noStrike" cap="none" normalizeH="0" baseline="0" dirty="0">
                <a:ln>
                  <a:noFill/>
                </a:ln>
                <a:solidFill>
                  <a:schemeClr val="tx1"/>
                </a:solidFill>
                <a:effectLst/>
                <a:latin typeface="Arial" panose="020B0604020202020204" pitchFamily="34" charset="0"/>
              </a:rPr>
              <a:t>: Aplikasi “Aisyiyah Digital” untuk pelaporan dan kolaborasi lintas cabang.</a:t>
            </a:r>
          </a:p>
        </p:txBody>
      </p:sp>
      <p:sp>
        <p:nvSpPr>
          <p:cNvPr id="12" name="Slide Number Placeholder 11">
            <a:extLst>
              <a:ext uri="{FF2B5EF4-FFF2-40B4-BE49-F238E27FC236}">
                <a16:creationId xmlns:a16="http://schemas.microsoft.com/office/drawing/2014/main" id="{BD22DB8F-E634-EAB2-D45E-6307B68AAF4D}"/>
              </a:ext>
            </a:extLst>
          </p:cNvPr>
          <p:cNvSpPr>
            <a:spLocks noGrp="1"/>
          </p:cNvSpPr>
          <p:nvPr>
            <p:ph type="sldNum" sz="quarter" idx="12"/>
          </p:nvPr>
        </p:nvSpPr>
        <p:spPr/>
        <p:txBody>
          <a:bodyPr/>
          <a:lstStyle/>
          <a:p>
            <a:fld id="{0D309695-DEC3-40DA-9DF5-330280C9D0E8}" type="slidenum">
              <a:rPr lang="en-US" smtClean="0"/>
              <a:pPr/>
              <a:t>37</a:t>
            </a:fld>
            <a:endParaRPr lang="en-US" dirty="0"/>
          </a:p>
        </p:txBody>
      </p:sp>
    </p:spTree>
    <p:extLst>
      <p:ext uri="{BB962C8B-B14F-4D97-AF65-F5344CB8AC3E}">
        <p14:creationId xmlns:p14="http://schemas.microsoft.com/office/powerpoint/2010/main" val="1537453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5B72-F728-35CD-EF23-DA104E39F676}"/>
              </a:ext>
            </a:extLst>
          </p:cNvPr>
          <p:cNvSpPr>
            <a:spLocks noGrp="1"/>
          </p:cNvSpPr>
          <p:nvPr>
            <p:ph type="title"/>
          </p:nvPr>
        </p:nvSpPr>
        <p:spPr>
          <a:xfrm>
            <a:off x="838200" y="792533"/>
            <a:ext cx="11353800" cy="763588"/>
          </a:xfrm>
        </p:spPr>
        <p:style>
          <a:lnRef idx="2">
            <a:schemeClr val="dk1">
              <a:shade val="15000"/>
            </a:schemeClr>
          </a:lnRef>
          <a:fillRef idx="1">
            <a:schemeClr val="dk1"/>
          </a:fillRef>
          <a:effectRef idx="0">
            <a:schemeClr val="dk1"/>
          </a:effectRef>
          <a:fontRef idx="minor">
            <a:schemeClr val="lt1"/>
          </a:fontRef>
        </p:style>
        <p:txBody>
          <a:bodyPr>
            <a:noAutofit/>
          </a:bodyPr>
          <a:lstStyle/>
          <a:p>
            <a:r>
              <a:rPr lang="en-US" sz="4400" b="1" dirty="0"/>
              <a:t>Prinsip Transformasi Digital:</a:t>
            </a:r>
            <a:endParaRPr lang="en-US" sz="4400" dirty="0"/>
          </a:p>
        </p:txBody>
      </p:sp>
      <p:sp>
        <p:nvSpPr>
          <p:cNvPr id="3" name="Content Placeholder 2">
            <a:extLst>
              <a:ext uri="{FF2B5EF4-FFF2-40B4-BE49-F238E27FC236}">
                <a16:creationId xmlns:a16="http://schemas.microsoft.com/office/drawing/2014/main" id="{F4C3C25D-9378-D887-3B09-26600BC458E9}"/>
              </a:ext>
            </a:extLst>
          </p:cNvPr>
          <p:cNvSpPr>
            <a:spLocks noGrp="1"/>
          </p:cNvSpPr>
          <p:nvPr>
            <p:ph idx="1"/>
          </p:nvPr>
        </p:nvSpPr>
        <p:spPr>
          <a:xfrm>
            <a:off x="838200" y="1673816"/>
            <a:ext cx="10515600" cy="5095065"/>
          </a:xfrm>
        </p:spPr>
        <p:style>
          <a:lnRef idx="2">
            <a:schemeClr val="accent2"/>
          </a:lnRef>
          <a:fillRef idx="1">
            <a:schemeClr val="lt1"/>
          </a:fillRef>
          <a:effectRef idx="0">
            <a:schemeClr val="accent2"/>
          </a:effectRef>
          <a:fontRef idx="minor">
            <a:schemeClr val="dk1"/>
          </a:fontRef>
        </p:style>
        <p:txBody>
          <a:bodyPr>
            <a:normAutofit/>
          </a:bodyPr>
          <a:lstStyle/>
          <a:p>
            <a:pPr marL="357188" indent="-357188">
              <a:buFont typeface="+mj-lt"/>
              <a:buAutoNum type="arabicPeriod"/>
            </a:pPr>
            <a:r>
              <a:rPr lang="en-US" sz="2400" b="1" dirty="0">
                <a:solidFill>
                  <a:srgbClr val="FF0000"/>
                </a:solidFill>
              </a:rPr>
              <a:t>Manusia Sebagai Pusat</a:t>
            </a:r>
            <a:r>
              <a:rPr lang="en-US" sz="2400" dirty="0">
                <a:solidFill>
                  <a:srgbClr val="FF0000"/>
                </a:solidFill>
              </a:rPr>
              <a:t>:</a:t>
            </a:r>
          </a:p>
          <a:p>
            <a:pPr marL="814388" lvl="2" indent="-357188"/>
            <a:r>
              <a:rPr lang="en-US" sz="2400" dirty="0"/>
              <a:t>Teknologi mendukung peran manusia, bukan menggantikannya.</a:t>
            </a:r>
          </a:p>
          <a:p>
            <a:pPr marL="814388" lvl="2" indent="-357188"/>
            <a:r>
              <a:rPr lang="en-US" sz="2400" dirty="0"/>
              <a:t>Memberdayakan anggota organisasi melalui teknologi.</a:t>
            </a:r>
          </a:p>
          <a:p>
            <a:pPr marL="357188" indent="-357188">
              <a:buFont typeface="+mj-lt"/>
              <a:buAutoNum type="arabicPeriod"/>
            </a:pPr>
            <a:r>
              <a:rPr lang="en-US" sz="2400" b="1" dirty="0">
                <a:solidFill>
                  <a:srgbClr val="FF0000"/>
                </a:solidFill>
              </a:rPr>
              <a:t>Keberlanjutan dan Efisiensi</a:t>
            </a:r>
            <a:r>
              <a:rPr lang="en-US" sz="2400" dirty="0">
                <a:solidFill>
                  <a:srgbClr val="FF0000"/>
                </a:solidFill>
              </a:rPr>
              <a:t>:</a:t>
            </a:r>
          </a:p>
          <a:p>
            <a:pPr marL="806450" lvl="2" indent="-349250"/>
            <a:r>
              <a:rPr lang="en-US" sz="2400" dirty="0"/>
              <a:t>Sistem digital dirancang untuk mempermudah proses administrasi dan operasional.</a:t>
            </a:r>
          </a:p>
          <a:p>
            <a:pPr marL="357188" indent="-357188">
              <a:buFont typeface="+mj-lt"/>
              <a:buAutoNum type="arabicPeriod"/>
            </a:pPr>
            <a:r>
              <a:rPr lang="en-US" sz="2400" b="1" dirty="0">
                <a:solidFill>
                  <a:srgbClr val="FF0000"/>
                </a:solidFill>
              </a:rPr>
              <a:t>Nilai Islam sebagai Panduan</a:t>
            </a:r>
            <a:r>
              <a:rPr lang="en-US" sz="2400" dirty="0">
                <a:solidFill>
                  <a:srgbClr val="FF0000"/>
                </a:solidFill>
              </a:rPr>
              <a:t>:</a:t>
            </a:r>
          </a:p>
          <a:p>
            <a:pPr marL="814388" lvl="2" indent="-357188"/>
            <a:r>
              <a:rPr lang="en-US" sz="2400" dirty="0"/>
              <a:t>Teknologi digunakan untuk mendukung nilai-nilai Islam, seperti keadilan sosial, pemberdayaan perempuan, dan keberlanjutan.</a:t>
            </a:r>
          </a:p>
          <a:p>
            <a:pPr marL="357188" indent="-357188">
              <a:buFont typeface="+mj-lt"/>
              <a:buAutoNum type="arabicPeriod"/>
            </a:pPr>
            <a:r>
              <a:rPr lang="en-US" sz="2400" b="1" dirty="0">
                <a:solidFill>
                  <a:srgbClr val="FF0000"/>
                </a:solidFill>
              </a:rPr>
              <a:t>Inklusi Teknologi</a:t>
            </a:r>
            <a:r>
              <a:rPr lang="en-US" sz="2400" dirty="0">
                <a:solidFill>
                  <a:srgbClr val="FF0000"/>
                </a:solidFill>
              </a:rPr>
              <a:t>:</a:t>
            </a:r>
          </a:p>
          <a:p>
            <a:pPr marL="814388" lvl="2" indent="-357188"/>
            <a:r>
              <a:rPr lang="en-US" sz="2400" dirty="0"/>
              <a:t>Memastikan transformasi digital mencakup semua cabang, termasuk wilayah terpencil, dengan menyediakan akses yang setara.</a:t>
            </a:r>
          </a:p>
        </p:txBody>
      </p:sp>
      <p:sp>
        <p:nvSpPr>
          <p:cNvPr id="11" name="Slide Number Placeholder 10">
            <a:extLst>
              <a:ext uri="{FF2B5EF4-FFF2-40B4-BE49-F238E27FC236}">
                <a16:creationId xmlns:a16="http://schemas.microsoft.com/office/drawing/2014/main" id="{2D6FE461-09CD-9B10-8C2D-D1CF161DC3E9}"/>
              </a:ext>
            </a:extLst>
          </p:cNvPr>
          <p:cNvSpPr>
            <a:spLocks noGrp="1"/>
          </p:cNvSpPr>
          <p:nvPr>
            <p:ph type="sldNum" sz="quarter" idx="12"/>
          </p:nvPr>
        </p:nvSpPr>
        <p:spPr>
          <a:xfrm>
            <a:off x="11353800" y="5767211"/>
            <a:ext cx="1154151" cy="1090789"/>
          </a:xfrm>
        </p:spPr>
        <p:txBody>
          <a:bodyPr/>
          <a:lstStyle/>
          <a:p>
            <a:fld id="{0D309695-DEC3-40DA-9DF5-330280C9D0E8}" type="slidenum">
              <a:rPr lang="en-US" smtClean="0"/>
              <a:pPr/>
              <a:t>38</a:t>
            </a:fld>
            <a:endParaRPr lang="en-US" dirty="0"/>
          </a:p>
        </p:txBody>
      </p:sp>
    </p:spTree>
    <p:extLst>
      <p:ext uri="{BB962C8B-B14F-4D97-AF65-F5344CB8AC3E}">
        <p14:creationId xmlns:p14="http://schemas.microsoft.com/office/powerpoint/2010/main" val="3339166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5" name="Rectangle 24">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25C4C830-3E89-1994-BDD5-9C8D0A02A507}"/>
              </a:ext>
            </a:extLst>
          </p:cNvPr>
          <p:cNvSpPr>
            <a:spLocks noGrp="1"/>
          </p:cNvSpPr>
          <p:nvPr>
            <p:ph type="title"/>
          </p:nvPr>
        </p:nvSpPr>
        <p:spPr>
          <a:xfrm>
            <a:off x="680321" y="2063262"/>
            <a:ext cx="3739279" cy="2661052"/>
          </a:xfrm>
        </p:spPr>
        <p:style>
          <a:lnRef idx="2">
            <a:schemeClr val="dk1">
              <a:shade val="15000"/>
            </a:schemeClr>
          </a:lnRef>
          <a:fillRef idx="1">
            <a:schemeClr val="dk1"/>
          </a:fillRef>
          <a:effectRef idx="0">
            <a:schemeClr val="dk1"/>
          </a:effectRef>
          <a:fontRef idx="minor">
            <a:schemeClr val="lt1"/>
          </a:fontRef>
        </p:style>
        <p:txBody>
          <a:bodyPr>
            <a:normAutofit/>
          </a:bodyPr>
          <a:lstStyle/>
          <a:p>
            <a:pPr algn="r"/>
            <a:r>
              <a:rPr lang="en-US" sz="4400" b="1" dirty="0"/>
              <a:t>Manfaat Transformasi Digital untuk ‘Aisyiyah:</a:t>
            </a:r>
            <a:endParaRPr lang="en-US" sz="4400" dirty="0"/>
          </a:p>
        </p:txBody>
      </p:sp>
      <p:sp>
        <p:nvSpPr>
          <p:cNvPr id="11" name="Slide Number Placeholder 10">
            <a:extLst>
              <a:ext uri="{FF2B5EF4-FFF2-40B4-BE49-F238E27FC236}">
                <a16:creationId xmlns:a16="http://schemas.microsoft.com/office/drawing/2014/main" id="{97917DC8-3179-7EAF-AD9C-FDA4DBBC3ED8}"/>
              </a:ext>
            </a:extLst>
          </p:cNvPr>
          <p:cNvSpPr>
            <a:spLocks noGrp="1"/>
          </p:cNvSpPr>
          <p:nvPr>
            <p:ph type="sldNum" sz="quarter" idx="12"/>
          </p:nvPr>
        </p:nvSpPr>
        <p:spPr>
          <a:xfrm>
            <a:off x="11281776" y="6336872"/>
            <a:ext cx="722655" cy="365760"/>
          </a:xfrm>
        </p:spPr>
        <p:txBody>
          <a:bodyPr>
            <a:normAutofit/>
          </a:bodyPr>
          <a:lstStyle/>
          <a:p>
            <a:pPr>
              <a:spcAft>
                <a:spcPts val="600"/>
              </a:spcAft>
            </a:pPr>
            <a:fld id="{0D309695-DEC3-40DA-9DF5-330280C9D0E8}" type="slidenum">
              <a:rPr lang="en-US" sz="1400">
                <a:solidFill>
                  <a:srgbClr val="FFFFFF"/>
                </a:solidFill>
              </a:rPr>
              <a:pPr>
                <a:spcAft>
                  <a:spcPts val="600"/>
                </a:spcAft>
              </a:pPr>
              <a:t>39</a:t>
            </a:fld>
            <a:endParaRPr lang="en-US" sz="1400" dirty="0">
              <a:solidFill>
                <a:srgbClr val="FFFFFF"/>
              </a:solidFill>
            </a:endParaRPr>
          </a:p>
        </p:txBody>
      </p:sp>
      <p:graphicFrame>
        <p:nvGraphicFramePr>
          <p:cNvPr id="13" name="Content Placeholder 2">
            <a:extLst>
              <a:ext uri="{FF2B5EF4-FFF2-40B4-BE49-F238E27FC236}">
                <a16:creationId xmlns:a16="http://schemas.microsoft.com/office/drawing/2014/main" id="{5AE810A8-EDE9-34DF-400E-E1BD77229D57}"/>
              </a:ext>
            </a:extLst>
          </p:cNvPr>
          <p:cNvGraphicFramePr>
            <a:graphicFrameLocks noGrp="1"/>
          </p:cNvGraphicFramePr>
          <p:nvPr>
            <p:ph idx="1"/>
            <p:extLst>
              <p:ext uri="{D42A27DB-BD31-4B8C-83A1-F6EECF244321}">
                <p14:modId xmlns:p14="http://schemas.microsoft.com/office/powerpoint/2010/main" val="625160492"/>
              </p:ext>
            </p:extLst>
          </p:nvPr>
        </p:nvGraphicFramePr>
        <p:xfrm>
          <a:off x="4964565" y="155368"/>
          <a:ext cx="7039865" cy="6547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8993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4" name="Rectangle 1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C255724C-A5CC-E432-9726-53582E4BE8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0127" b="-1"/>
          <a:stretch/>
        </p:blipFill>
        <p:spPr>
          <a:xfrm>
            <a:off x="838200" y="704765"/>
            <a:ext cx="10628376" cy="5440003"/>
          </a:xfrm>
          <a:prstGeom prst="rect">
            <a:avLst/>
          </a:prstGeom>
        </p:spPr>
      </p:pic>
      <p:sp>
        <p:nvSpPr>
          <p:cNvPr id="4" name="Slide Number Placeholder 3">
            <a:extLst>
              <a:ext uri="{FF2B5EF4-FFF2-40B4-BE49-F238E27FC236}">
                <a16:creationId xmlns:a16="http://schemas.microsoft.com/office/drawing/2014/main" id="{C2B11455-59C4-831B-98FD-C59058E5C368}"/>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defTabSz="914400">
              <a:spcAft>
                <a:spcPts val="600"/>
              </a:spcAft>
            </a:pPr>
            <a:fld id="{0D309695-DEC3-40DA-9DF5-330280C9D0E8}" type="slidenum">
              <a:rPr lang="en-US" smtClean="0"/>
              <a:pPr defTabSz="914400">
                <a:spcAft>
                  <a:spcPts val="600"/>
                </a:spcAft>
              </a:pPr>
              <a:t>4</a:t>
            </a:fld>
            <a:endParaRPr lang="en-US" dirty="0"/>
          </a:p>
        </p:txBody>
      </p:sp>
    </p:spTree>
    <p:extLst>
      <p:ext uri="{BB962C8B-B14F-4D97-AF65-F5344CB8AC3E}">
        <p14:creationId xmlns:p14="http://schemas.microsoft.com/office/powerpoint/2010/main" val="3556033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ran Basis Data dan Gen AI untuk LPPA Aisyiyah">
            <a:extLst>
              <a:ext uri="{FF2B5EF4-FFF2-40B4-BE49-F238E27FC236}">
                <a16:creationId xmlns:a16="http://schemas.microsoft.com/office/drawing/2014/main" id="{338A13ED-F7D6-ABF9-FC3C-49D49599D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1" y="0"/>
            <a:ext cx="10918156" cy="657128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839F3EDB-D5BA-0849-3ED6-D687369EFC6F}"/>
              </a:ext>
            </a:extLst>
          </p:cNvPr>
          <p:cNvSpPr>
            <a:spLocks noGrp="1"/>
          </p:cNvSpPr>
          <p:nvPr>
            <p:ph type="sldNum" sz="quarter" idx="12"/>
          </p:nvPr>
        </p:nvSpPr>
        <p:spPr>
          <a:xfrm>
            <a:off x="10937175" y="5844907"/>
            <a:ext cx="613475" cy="328208"/>
          </a:xfrm>
        </p:spPr>
        <p:txBody>
          <a:bodyPr/>
          <a:lstStyle/>
          <a:p>
            <a:fld id="{0D309695-DEC3-40DA-9DF5-330280C9D0E8}" type="slidenum">
              <a:rPr lang="en-US" smtClean="0"/>
              <a:pPr/>
              <a:t>40</a:t>
            </a:fld>
            <a:endParaRPr lang="en-US" dirty="0"/>
          </a:p>
        </p:txBody>
      </p:sp>
    </p:spTree>
    <p:extLst>
      <p:ext uri="{BB962C8B-B14F-4D97-AF65-F5344CB8AC3E}">
        <p14:creationId xmlns:p14="http://schemas.microsoft.com/office/powerpoint/2010/main" val="2608760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0198-A345-C5EE-78A2-2D1CB51808F7}"/>
              </a:ext>
            </a:extLst>
          </p:cNvPr>
          <p:cNvSpPr>
            <a:spLocks noGrp="1"/>
          </p:cNvSpPr>
          <p:nvPr>
            <p:ph type="title"/>
          </p:nvPr>
        </p:nvSpPr>
        <p:spPr>
          <a:xfrm>
            <a:off x="838200" y="1155541"/>
            <a:ext cx="10515600" cy="877888"/>
          </a:xfrm>
        </p:spPr>
        <p:style>
          <a:lnRef idx="2">
            <a:schemeClr val="dk1">
              <a:shade val="15000"/>
            </a:schemeClr>
          </a:lnRef>
          <a:fillRef idx="1">
            <a:schemeClr val="dk1"/>
          </a:fillRef>
          <a:effectRef idx="0">
            <a:schemeClr val="dk1"/>
          </a:effectRef>
          <a:fontRef idx="minor">
            <a:schemeClr val="lt1"/>
          </a:fontRef>
        </p:style>
        <p:txBody>
          <a:bodyPr/>
          <a:lstStyle/>
          <a:p>
            <a:r>
              <a:rPr lang="en-US" b="1" dirty="0"/>
              <a:t>Penjelasan Mindmap:</a:t>
            </a:r>
            <a:endParaRPr lang="en-US" dirty="0"/>
          </a:p>
        </p:txBody>
      </p:sp>
      <p:sp>
        <p:nvSpPr>
          <p:cNvPr id="3" name="Content Placeholder 2">
            <a:extLst>
              <a:ext uri="{FF2B5EF4-FFF2-40B4-BE49-F238E27FC236}">
                <a16:creationId xmlns:a16="http://schemas.microsoft.com/office/drawing/2014/main" id="{86EF3A28-595E-E305-D6EC-BBCDCC6B9049}"/>
              </a:ext>
            </a:extLst>
          </p:cNvPr>
          <p:cNvSpPr>
            <a:spLocks noGrp="1"/>
          </p:cNvSpPr>
          <p:nvPr>
            <p:ph idx="1"/>
          </p:nvPr>
        </p:nvSpPr>
        <p:spPr>
          <a:xfrm>
            <a:off x="1007390" y="2556932"/>
            <a:ext cx="10089396" cy="3318936"/>
          </a:xfrm>
        </p:spPr>
        <p:txBody>
          <a:bodyPr>
            <a:normAutofit lnSpcReduction="10000"/>
          </a:bodyPr>
          <a:lstStyle/>
          <a:p>
            <a:pPr algn="just">
              <a:lnSpc>
                <a:spcPct val="110000"/>
              </a:lnSpc>
              <a:buFont typeface="Arial" panose="020B0604020202020204" pitchFamily="34" charset="0"/>
              <a:buChar char="•"/>
            </a:pPr>
            <a:r>
              <a:rPr lang="en-US" sz="3200" b="1" dirty="0">
                <a:highlight>
                  <a:srgbClr val="FFFF00"/>
                </a:highlight>
              </a:rPr>
              <a:t>Basis Data:</a:t>
            </a:r>
            <a:r>
              <a:rPr lang="en-US" sz="3200" dirty="0">
                <a:highlight>
                  <a:srgbClr val="FFFF00"/>
                </a:highlight>
              </a:rPr>
              <a:t> </a:t>
            </a:r>
            <a:r>
              <a:rPr lang="en-US" sz="3200" dirty="0"/>
              <a:t>Memfasilitasi pemantauan program, penelitian, publikasi, dan laporan daerah terpencil melalui platform terpusat.</a:t>
            </a:r>
          </a:p>
          <a:p>
            <a:pPr algn="just">
              <a:lnSpc>
                <a:spcPct val="110000"/>
              </a:lnSpc>
              <a:buFont typeface="Arial" panose="020B0604020202020204" pitchFamily="34" charset="0"/>
              <a:buChar char="•"/>
            </a:pPr>
            <a:r>
              <a:rPr lang="en-US" sz="3200" b="1" dirty="0">
                <a:highlight>
                  <a:srgbClr val="FFFF00"/>
                </a:highlight>
              </a:rPr>
              <a:t>Generative AI:</a:t>
            </a:r>
            <a:r>
              <a:rPr lang="en-US" sz="3200" dirty="0">
                <a:highlight>
                  <a:srgbClr val="FFFF00"/>
                </a:highlight>
              </a:rPr>
              <a:t> </a:t>
            </a:r>
            <a:r>
              <a:rPr lang="en-US" sz="3200" dirty="0"/>
              <a:t>Membantu dalam otomatisasi pelaporan, analisis tren, pembuatan konten, simulasi berbasis data, dan memberikan rekomendasi strategis.</a:t>
            </a:r>
          </a:p>
        </p:txBody>
      </p:sp>
      <p:sp>
        <p:nvSpPr>
          <p:cNvPr id="11" name="Slide Number Placeholder 10">
            <a:extLst>
              <a:ext uri="{FF2B5EF4-FFF2-40B4-BE49-F238E27FC236}">
                <a16:creationId xmlns:a16="http://schemas.microsoft.com/office/drawing/2014/main" id="{1BE9529E-A815-90F2-6EA9-DCCB0818C368}"/>
              </a:ext>
            </a:extLst>
          </p:cNvPr>
          <p:cNvSpPr>
            <a:spLocks noGrp="1"/>
          </p:cNvSpPr>
          <p:nvPr>
            <p:ph type="sldNum" sz="quarter" idx="12"/>
          </p:nvPr>
        </p:nvSpPr>
        <p:spPr/>
        <p:txBody>
          <a:bodyPr/>
          <a:lstStyle/>
          <a:p>
            <a:fld id="{0D309695-DEC3-40DA-9DF5-330280C9D0E8}" type="slidenum">
              <a:rPr lang="en-US" smtClean="0"/>
              <a:pPr/>
              <a:t>41</a:t>
            </a:fld>
            <a:endParaRPr lang="en-US" dirty="0"/>
          </a:p>
        </p:txBody>
      </p:sp>
    </p:spTree>
    <p:extLst>
      <p:ext uri="{BB962C8B-B14F-4D97-AF65-F5344CB8AC3E}">
        <p14:creationId xmlns:p14="http://schemas.microsoft.com/office/powerpoint/2010/main" val="797316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2C4F-04FB-4E9C-C153-C4859FF70B21}"/>
              </a:ext>
            </a:extLst>
          </p:cNvPr>
          <p:cNvSpPr>
            <a:spLocks noGrp="1"/>
          </p:cNvSpPr>
          <p:nvPr>
            <p:ph type="title"/>
          </p:nvPr>
        </p:nvSpPr>
        <p:spPr>
          <a:xfrm>
            <a:off x="466725" y="257175"/>
            <a:ext cx="11291888" cy="557213"/>
          </a:xfrm>
        </p:spPr>
        <p:style>
          <a:lnRef idx="2">
            <a:schemeClr val="dk1">
              <a:shade val="15000"/>
            </a:schemeClr>
          </a:lnRef>
          <a:fillRef idx="1">
            <a:schemeClr val="dk1"/>
          </a:fillRef>
          <a:effectRef idx="0">
            <a:schemeClr val="dk1"/>
          </a:effectRef>
          <a:fontRef idx="minor">
            <a:schemeClr val="lt1"/>
          </a:fontRef>
        </p:style>
        <p:txBody>
          <a:bodyPr>
            <a:normAutofit fontScale="90000"/>
          </a:bodyPr>
          <a:lstStyle/>
          <a:p>
            <a:pPr algn="ctr"/>
            <a:r>
              <a:rPr lang="en-US" dirty="0"/>
              <a:t>PERAN BASIS DATA DAN GEN AI BAGI LPPA</a:t>
            </a:r>
          </a:p>
        </p:txBody>
      </p:sp>
      <p:sp>
        <p:nvSpPr>
          <p:cNvPr id="3" name="Content Placeholder 2">
            <a:extLst>
              <a:ext uri="{FF2B5EF4-FFF2-40B4-BE49-F238E27FC236}">
                <a16:creationId xmlns:a16="http://schemas.microsoft.com/office/drawing/2014/main" id="{52801F25-E0E0-5998-5CC3-0F7084BB23CA}"/>
              </a:ext>
            </a:extLst>
          </p:cNvPr>
          <p:cNvSpPr>
            <a:spLocks noGrp="1"/>
          </p:cNvSpPr>
          <p:nvPr>
            <p:ph idx="1"/>
          </p:nvPr>
        </p:nvSpPr>
        <p:spPr>
          <a:xfrm>
            <a:off x="588935" y="920214"/>
            <a:ext cx="10988299" cy="5686425"/>
          </a:xfrm>
        </p:spPr>
        <p:txBody>
          <a:bodyPr>
            <a:normAutofit fontScale="85000" lnSpcReduction="20000"/>
          </a:bodyPr>
          <a:lstStyle/>
          <a:p>
            <a:pPr marL="0" indent="0" algn="just">
              <a:lnSpc>
                <a:spcPct val="120000"/>
              </a:lnSpc>
              <a:buNone/>
            </a:pPr>
            <a:r>
              <a:rPr lang="en-US" b="1" dirty="0"/>
              <a:t>Basis Data untuk Pemantauan Program</a:t>
            </a:r>
          </a:p>
          <a:p>
            <a:pPr marL="0" indent="0" algn="just">
              <a:lnSpc>
                <a:spcPct val="120000"/>
              </a:lnSpc>
              <a:buNone/>
            </a:pPr>
            <a:r>
              <a:rPr lang="en-US" b="1" dirty="0">
                <a:highlight>
                  <a:srgbClr val="FFFF00"/>
                </a:highlight>
              </a:rPr>
              <a:t>Basis Data Terpusat:</a:t>
            </a:r>
            <a:endParaRPr lang="en-US" dirty="0">
              <a:highlight>
                <a:srgbClr val="FFFF00"/>
              </a:highlight>
            </a:endParaRPr>
          </a:p>
          <a:p>
            <a:pPr algn="just">
              <a:lnSpc>
                <a:spcPct val="120000"/>
              </a:lnSpc>
            </a:pPr>
            <a:r>
              <a:rPr lang="en-US" dirty="0"/>
              <a:t>Membuat </a:t>
            </a:r>
            <a:r>
              <a:rPr lang="en-US" b="1" dirty="0"/>
              <a:t>database terpusat</a:t>
            </a:r>
            <a:r>
              <a:rPr lang="en-US" dirty="0"/>
              <a:t> untuk menyimpan informasi tentang program pemberdayaan pendidikan, ekonomi, sosial, dan kesehatan.</a:t>
            </a:r>
          </a:p>
          <a:p>
            <a:pPr algn="just">
              <a:lnSpc>
                <a:spcPct val="120000"/>
              </a:lnSpc>
            </a:pPr>
            <a:r>
              <a:rPr lang="en-US" dirty="0"/>
              <a:t>Data dari berbagai wilayah Jawa Tengah dikumpulkan dan diakses melalui aplikasi berbasis cloud.</a:t>
            </a:r>
          </a:p>
          <a:p>
            <a:pPr marL="0" indent="0" algn="just">
              <a:lnSpc>
                <a:spcPct val="120000"/>
              </a:lnSpc>
              <a:buNone/>
            </a:pPr>
            <a:r>
              <a:rPr lang="en-US" b="1" dirty="0">
                <a:highlight>
                  <a:srgbClr val="FFFF00"/>
                </a:highlight>
              </a:rPr>
              <a:t>Formulir Digital:</a:t>
            </a:r>
            <a:endParaRPr lang="en-US" dirty="0">
              <a:highlight>
                <a:srgbClr val="FFFF00"/>
              </a:highlight>
            </a:endParaRPr>
          </a:p>
          <a:p>
            <a:pPr algn="just">
              <a:lnSpc>
                <a:spcPct val="120000"/>
              </a:lnSpc>
            </a:pPr>
            <a:r>
              <a:rPr lang="en-US" dirty="0"/>
              <a:t>Anggota dan pengurus memasukkan data lapangan ke dalam basis data melalui aplikasi mobile atau web.</a:t>
            </a:r>
          </a:p>
          <a:p>
            <a:pPr marL="0" indent="0" algn="just">
              <a:lnSpc>
                <a:spcPct val="120000"/>
              </a:lnSpc>
              <a:buNone/>
            </a:pPr>
            <a:r>
              <a:rPr lang="en-US" b="1" dirty="0">
                <a:highlight>
                  <a:srgbClr val="FFFF00"/>
                </a:highlight>
              </a:rPr>
              <a:t>Visualisasi Data:</a:t>
            </a:r>
            <a:endParaRPr lang="en-US" dirty="0">
              <a:highlight>
                <a:srgbClr val="FFFF00"/>
              </a:highlight>
            </a:endParaRPr>
          </a:p>
          <a:p>
            <a:pPr algn="just">
              <a:lnSpc>
                <a:spcPct val="120000"/>
              </a:lnSpc>
            </a:pPr>
            <a:r>
              <a:rPr lang="en-US" dirty="0"/>
              <a:t>Dashboard yang terintegrasi dengan basis data untuk memantau perkembangan program dalam bentuk grafik, tabel, dan peta.</a:t>
            </a:r>
          </a:p>
          <a:p>
            <a:pPr marL="0" indent="0">
              <a:lnSpc>
                <a:spcPct val="120000"/>
              </a:lnSpc>
              <a:buNone/>
            </a:pPr>
            <a:r>
              <a:rPr lang="en-US" b="1" dirty="0">
                <a:highlight>
                  <a:srgbClr val="FFFF00"/>
                </a:highlight>
              </a:rPr>
              <a:t>Manfaat:</a:t>
            </a:r>
            <a:endParaRPr lang="en-US" dirty="0">
              <a:highlight>
                <a:srgbClr val="FFFF00"/>
              </a:highlight>
            </a:endParaRPr>
          </a:p>
          <a:p>
            <a:pPr>
              <a:lnSpc>
                <a:spcPct val="120000"/>
              </a:lnSpc>
              <a:buFont typeface="Arial" panose="020B0604020202020204" pitchFamily="34" charset="0"/>
              <a:buChar char="•"/>
            </a:pPr>
            <a:r>
              <a:rPr lang="en-US" dirty="0"/>
              <a:t>Memberikan gambaran perkembangan program secara real-time tanpa memerlukan perangkat IoT.</a:t>
            </a:r>
          </a:p>
          <a:p>
            <a:pPr>
              <a:lnSpc>
                <a:spcPct val="120000"/>
              </a:lnSpc>
              <a:buFont typeface="Arial" panose="020B0604020202020204" pitchFamily="34" charset="0"/>
              <a:buChar char="•"/>
            </a:pPr>
            <a:r>
              <a:rPr lang="en-US" dirty="0"/>
              <a:t>Data lebih mudah dikelola dan diakses untuk analisis dan pelaporan.</a:t>
            </a:r>
          </a:p>
        </p:txBody>
      </p:sp>
      <p:sp>
        <p:nvSpPr>
          <p:cNvPr id="11" name="Slide Number Placeholder 10">
            <a:extLst>
              <a:ext uri="{FF2B5EF4-FFF2-40B4-BE49-F238E27FC236}">
                <a16:creationId xmlns:a16="http://schemas.microsoft.com/office/drawing/2014/main" id="{BBA01F6F-0D36-2496-1500-30EEDE1C8C61}"/>
              </a:ext>
            </a:extLst>
          </p:cNvPr>
          <p:cNvSpPr>
            <a:spLocks noGrp="1"/>
          </p:cNvSpPr>
          <p:nvPr>
            <p:ph type="sldNum" sz="quarter" idx="12"/>
          </p:nvPr>
        </p:nvSpPr>
        <p:spPr/>
        <p:txBody>
          <a:bodyPr/>
          <a:lstStyle/>
          <a:p>
            <a:fld id="{0D309695-DEC3-40DA-9DF5-330280C9D0E8}" type="slidenum">
              <a:rPr lang="en-US" smtClean="0"/>
              <a:pPr/>
              <a:t>42</a:t>
            </a:fld>
            <a:endParaRPr lang="en-US" dirty="0"/>
          </a:p>
        </p:txBody>
      </p:sp>
    </p:spTree>
    <p:extLst>
      <p:ext uri="{BB962C8B-B14F-4D97-AF65-F5344CB8AC3E}">
        <p14:creationId xmlns:p14="http://schemas.microsoft.com/office/powerpoint/2010/main" val="1849942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EC2A-AF5B-DEF3-DD12-09A31A4EF955}"/>
              </a:ext>
            </a:extLst>
          </p:cNvPr>
          <p:cNvSpPr>
            <a:spLocks noGrp="1"/>
          </p:cNvSpPr>
          <p:nvPr>
            <p:ph type="title"/>
          </p:nvPr>
        </p:nvSpPr>
        <p:spPr>
          <a:xfrm>
            <a:off x="614363" y="200025"/>
            <a:ext cx="11029950" cy="771525"/>
          </a:xfrm>
        </p:spPr>
        <p:style>
          <a:lnRef idx="2">
            <a:schemeClr val="dk1">
              <a:shade val="15000"/>
            </a:schemeClr>
          </a:lnRef>
          <a:fillRef idx="1">
            <a:schemeClr val="dk1"/>
          </a:fillRef>
          <a:effectRef idx="0">
            <a:schemeClr val="dk1"/>
          </a:effectRef>
          <a:fontRef idx="minor">
            <a:schemeClr val="lt1"/>
          </a:fontRef>
        </p:style>
        <p:txBody>
          <a:bodyPr/>
          <a:lstStyle/>
          <a:p>
            <a:r>
              <a:rPr lang="en-US" b="1" dirty="0"/>
              <a:t>Basis Data untuk Penelitian dan Publikasi</a:t>
            </a:r>
            <a:endParaRPr lang="en-US" dirty="0"/>
          </a:p>
        </p:txBody>
      </p:sp>
      <p:sp>
        <p:nvSpPr>
          <p:cNvPr id="3" name="Content Placeholder 2">
            <a:extLst>
              <a:ext uri="{FF2B5EF4-FFF2-40B4-BE49-F238E27FC236}">
                <a16:creationId xmlns:a16="http://schemas.microsoft.com/office/drawing/2014/main" id="{5264ADFA-A5E8-3882-DBE3-CAE18CF3947B}"/>
              </a:ext>
            </a:extLst>
          </p:cNvPr>
          <p:cNvSpPr>
            <a:spLocks noGrp="1"/>
          </p:cNvSpPr>
          <p:nvPr>
            <p:ph idx="1"/>
          </p:nvPr>
        </p:nvSpPr>
        <p:spPr>
          <a:xfrm>
            <a:off x="614363" y="1224366"/>
            <a:ext cx="11029950" cy="4952597"/>
          </a:xfrm>
        </p:spPr>
        <p:txBody>
          <a:bodyPr>
            <a:normAutofit lnSpcReduction="10000"/>
          </a:bodyPr>
          <a:lstStyle/>
          <a:p>
            <a:pPr marL="0" indent="0">
              <a:buNone/>
            </a:pPr>
            <a:r>
              <a:rPr lang="en-US" b="1" dirty="0">
                <a:highlight>
                  <a:srgbClr val="FFFF00"/>
                </a:highlight>
              </a:rPr>
              <a:t>Sistem Basis Data Penelitian:</a:t>
            </a:r>
            <a:endParaRPr lang="en-US" dirty="0">
              <a:highlight>
                <a:srgbClr val="FFFF00"/>
              </a:highlight>
            </a:endParaRPr>
          </a:p>
          <a:p>
            <a:r>
              <a:rPr lang="en-US" dirty="0"/>
              <a:t>Membuat database khusus untuk menyimpan hasil penelitian, termasuk studi sosial, ekonomi, pendidikan, dan kesehatan berbasis Islam.</a:t>
            </a:r>
          </a:p>
          <a:p>
            <a:pPr marL="0" indent="0">
              <a:buNone/>
            </a:pPr>
            <a:r>
              <a:rPr lang="en-US" b="1" dirty="0">
                <a:highlight>
                  <a:srgbClr val="FFFF00"/>
                </a:highlight>
              </a:rPr>
              <a:t>Digital Repository:</a:t>
            </a:r>
            <a:endParaRPr lang="en-US" dirty="0">
              <a:highlight>
                <a:srgbClr val="FFFF00"/>
              </a:highlight>
            </a:endParaRPr>
          </a:p>
          <a:p>
            <a:r>
              <a:rPr lang="en-US" dirty="0"/>
              <a:t>Publikasi ilmiah dan laporan penelitian disimpan dalam repository digital yang dapat diakses oleh pengurus dan masyarakat luas.</a:t>
            </a:r>
          </a:p>
          <a:p>
            <a:pPr marL="0" indent="0">
              <a:buNone/>
            </a:pPr>
            <a:r>
              <a:rPr lang="en-US" b="1" dirty="0">
                <a:highlight>
                  <a:srgbClr val="FFFF00"/>
                </a:highlight>
              </a:rPr>
              <a:t>Kolaborasi Penelitian:</a:t>
            </a:r>
            <a:endParaRPr lang="en-US" dirty="0">
              <a:highlight>
                <a:srgbClr val="FFFF00"/>
              </a:highlight>
            </a:endParaRPr>
          </a:p>
          <a:p>
            <a:r>
              <a:rPr lang="en-US" dirty="0"/>
              <a:t>Basis data memungkinkan berbagai cabang Aisyiyah di Jawa Tengah untuk berbagi data penelitian, hasil survei, dan temuan lapangan.</a:t>
            </a:r>
          </a:p>
          <a:p>
            <a:pPr marL="0" indent="0">
              <a:buNone/>
            </a:pPr>
            <a:r>
              <a:rPr lang="en-US" b="1" dirty="0">
                <a:highlight>
                  <a:srgbClr val="FFFF00"/>
                </a:highlight>
              </a:rPr>
              <a:t>Manfaat:</a:t>
            </a:r>
            <a:endParaRPr lang="en-US" dirty="0">
              <a:highlight>
                <a:srgbClr val="FFFF00"/>
              </a:highlight>
            </a:endParaRPr>
          </a:p>
          <a:p>
            <a:pPr>
              <a:buFont typeface="Arial" panose="020B0604020202020204" pitchFamily="34" charset="0"/>
              <a:buChar char="•"/>
            </a:pPr>
            <a:r>
              <a:rPr lang="en-US" dirty="0"/>
              <a:t>Data penelitian lebih terstruktur dan terpusat, mempermudah kolaborasi dan analisis.</a:t>
            </a:r>
          </a:p>
        </p:txBody>
      </p:sp>
      <p:sp>
        <p:nvSpPr>
          <p:cNvPr id="11" name="Slide Number Placeholder 10">
            <a:extLst>
              <a:ext uri="{FF2B5EF4-FFF2-40B4-BE49-F238E27FC236}">
                <a16:creationId xmlns:a16="http://schemas.microsoft.com/office/drawing/2014/main" id="{15C80C51-B7C4-30BE-A02D-DA676615EB89}"/>
              </a:ext>
            </a:extLst>
          </p:cNvPr>
          <p:cNvSpPr>
            <a:spLocks noGrp="1"/>
          </p:cNvSpPr>
          <p:nvPr>
            <p:ph type="sldNum" sz="quarter" idx="12"/>
          </p:nvPr>
        </p:nvSpPr>
        <p:spPr/>
        <p:txBody>
          <a:bodyPr/>
          <a:lstStyle/>
          <a:p>
            <a:fld id="{0D309695-DEC3-40DA-9DF5-330280C9D0E8}" type="slidenum">
              <a:rPr lang="en-US" smtClean="0"/>
              <a:pPr/>
              <a:t>43</a:t>
            </a:fld>
            <a:endParaRPr lang="en-US" dirty="0"/>
          </a:p>
        </p:txBody>
      </p:sp>
    </p:spTree>
    <p:extLst>
      <p:ext uri="{BB962C8B-B14F-4D97-AF65-F5344CB8AC3E}">
        <p14:creationId xmlns:p14="http://schemas.microsoft.com/office/powerpoint/2010/main" val="2972892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80CAE3-5DE0-CF90-E97C-557D040A4630}"/>
              </a:ext>
            </a:extLst>
          </p:cNvPr>
          <p:cNvSpPr>
            <a:spLocks noGrp="1"/>
          </p:cNvSpPr>
          <p:nvPr>
            <p:ph type="title"/>
          </p:nvPr>
        </p:nvSpPr>
        <p:spPr>
          <a:xfrm>
            <a:off x="586478" y="1683756"/>
            <a:ext cx="3115265" cy="2396359"/>
          </a:xfrm>
        </p:spPr>
        <p:style>
          <a:lnRef idx="2">
            <a:schemeClr val="dk1">
              <a:shade val="15000"/>
            </a:schemeClr>
          </a:lnRef>
          <a:fillRef idx="1">
            <a:schemeClr val="dk1"/>
          </a:fillRef>
          <a:effectRef idx="0">
            <a:schemeClr val="dk1"/>
          </a:effectRef>
          <a:fontRef idx="minor">
            <a:schemeClr val="lt1"/>
          </a:fontRef>
        </p:style>
        <p:txBody>
          <a:bodyPr anchor="b">
            <a:normAutofit/>
          </a:bodyPr>
          <a:lstStyle/>
          <a:p>
            <a:r>
              <a:rPr lang="en-US" sz="4000" b="1" dirty="0">
                <a:solidFill>
                  <a:srgbClr val="FFFFFF"/>
                </a:solidFill>
              </a:rPr>
              <a:t>Generative AI untuk Pemantauan Program</a:t>
            </a:r>
            <a:endParaRPr lang="en-US" sz="4000" dirty="0">
              <a:solidFill>
                <a:srgbClr val="FFFFFF"/>
              </a:solidFill>
            </a:endParaRPr>
          </a:p>
        </p:txBody>
      </p:sp>
      <p:sp>
        <p:nvSpPr>
          <p:cNvPr id="11" name="Slide Number Placeholder 10">
            <a:extLst>
              <a:ext uri="{FF2B5EF4-FFF2-40B4-BE49-F238E27FC236}">
                <a16:creationId xmlns:a16="http://schemas.microsoft.com/office/drawing/2014/main" id="{02D5ADB0-6D67-30A7-4313-1F536E980781}"/>
              </a:ext>
            </a:extLst>
          </p:cNvPr>
          <p:cNvSpPr>
            <a:spLocks noGrp="1"/>
          </p:cNvSpPr>
          <p:nvPr>
            <p:ph type="sldNum" sz="quarter" idx="12"/>
          </p:nvPr>
        </p:nvSpPr>
        <p:spPr>
          <a:xfrm>
            <a:off x="11704320" y="6455664"/>
            <a:ext cx="448056" cy="365125"/>
          </a:xfrm>
        </p:spPr>
        <p:txBody>
          <a:bodyPr>
            <a:normAutofit/>
          </a:bodyPr>
          <a:lstStyle/>
          <a:p>
            <a:pPr>
              <a:spcAft>
                <a:spcPts val="600"/>
              </a:spcAft>
            </a:pPr>
            <a:fld id="{0D309695-DEC3-40DA-9DF5-330280C9D0E8}" type="slidenum">
              <a:rPr lang="en-US" sz="1100">
                <a:solidFill>
                  <a:schemeClr val="tx1">
                    <a:lumMod val="50000"/>
                    <a:lumOff val="50000"/>
                  </a:schemeClr>
                </a:solidFill>
              </a:rPr>
              <a:pPr>
                <a:spcAft>
                  <a:spcPts val="600"/>
                </a:spcAft>
              </a:pPr>
              <a:t>44</a:t>
            </a:fld>
            <a:endParaRPr lang="en-US" sz="1100" dirty="0">
              <a:solidFill>
                <a:schemeClr val="tx1">
                  <a:lumMod val="50000"/>
                  <a:lumOff val="50000"/>
                </a:schemeClr>
              </a:solidFill>
            </a:endParaRPr>
          </a:p>
        </p:txBody>
      </p:sp>
      <p:graphicFrame>
        <p:nvGraphicFramePr>
          <p:cNvPr id="13" name="Content Placeholder 2">
            <a:extLst>
              <a:ext uri="{FF2B5EF4-FFF2-40B4-BE49-F238E27FC236}">
                <a16:creationId xmlns:a16="http://schemas.microsoft.com/office/drawing/2014/main" id="{685F1A4B-122C-5F0A-8D5F-D2C0DAA6BA75}"/>
              </a:ext>
            </a:extLst>
          </p:cNvPr>
          <p:cNvGraphicFramePr>
            <a:graphicFrameLocks noGrp="1"/>
          </p:cNvGraphicFramePr>
          <p:nvPr>
            <p:ph idx="1"/>
            <p:extLst>
              <p:ext uri="{D42A27DB-BD31-4B8C-83A1-F6EECF244321}">
                <p14:modId xmlns:p14="http://schemas.microsoft.com/office/powerpoint/2010/main" val="960909175"/>
              </p:ext>
            </p:extLst>
          </p:nvPr>
        </p:nvGraphicFramePr>
        <p:xfrm>
          <a:off x="4288220" y="77490"/>
          <a:ext cx="7707467" cy="6619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4811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E669-06CB-14BE-386F-781324D89AF2}"/>
              </a:ext>
            </a:extLst>
          </p:cNvPr>
          <p:cNvSpPr>
            <a:spLocks noGrp="1"/>
          </p:cNvSpPr>
          <p:nvPr>
            <p:ph type="title"/>
          </p:nvPr>
        </p:nvSpPr>
        <p:spPr>
          <a:xfrm>
            <a:off x="557213" y="300039"/>
            <a:ext cx="11115675" cy="800099"/>
          </a:xfrm>
        </p:spPr>
        <p:style>
          <a:lnRef idx="2">
            <a:schemeClr val="dk1">
              <a:shade val="15000"/>
            </a:schemeClr>
          </a:lnRef>
          <a:fillRef idx="1">
            <a:schemeClr val="dk1"/>
          </a:fillRef>
          <a:effectRef idx="0">
            <a:schemeClr val="dk1"/>
          </a:effectRef>
          <a:fontRef idx="minor">
            <a:schemeClr val="lt1"/>
          </a:fontRef>
        </p:style>
        <p:txBody>
          <a:bodyPr/>
          <a:lstStyle/>
          <a:p>
            <a:r>
              <a:rPr lang="en-US" b="1" dirty="0"/>
              <a:t>Generative AI untuk Penelitian dan Edukasi</a:t>
            </a:r>
            <a:endParaRPr lang="en-US" dirty="0"/>
          </a:p>
        </p:txBody>
      </p:sp>
      <p:graphicFrame>
        <p:nvGraphicFramePr>
          <p:cNvPr id="13" name="Content Placeholder 2">
            <a:extLst>
              <a:ext uri="{FF2B5EF4-FFF2-40B4-BE49-F238E27FC236}">
                <a16:creationId xmlns:a16="http://schemas.microsoft.com/office/drawing/2014/main" id="{E4A84C01-0E55-0AC4-AF65-565DA30B6337}"/>
              </a:ext>
            </a:extLst>
          </p:cNvPr>
          <p:cNvGraphicFramePr>
            <a:graphicFrameLocks noGrp="1"/>
          </p:cNvGraphicFramePr>
          <p:nvPr>
            <p:ph idx="1"/>
            <p:extLst>
              <p:ext uri="{D42A27DB-BD31-4B8C-83A1-F6EECF244321}">
                <p14:modId xmlns:p14="http://schemas.microsoft.com/office/powerpoint/2010/main" val="3328351779"/>
              </p:ext>
            </p:extLst>
          </p:nvPr>
        </p:nvGraphicFramePr>
        <p:xfrm>
          <a:off x="557213" y="1371600"/>
          <a:ext cx="11115675" cy="5357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lide Number Placeholder 10">
            <a:extLst>
              <a:ext uri="{FF2B5EF4-FFF2-40B4-BE49-F238E27FC236}">
                <a16:creationId xmlns:a16="http://schemas.microsoft.com/office/drawing/2014/main" id="{75C5B90C-3EB1-8FE7-C7E4-9899FA4CA839}"/>
              </a:ext>
            </a:extLst>
          </p:cNvPr>
          <p:cNvSpPr>
            <a:spLocks noGrp="1"/>
          </p:cNvSpPr>
          <p:nvPr>
            <p:ph type="sldNum" sz="quarter" idx="12"/>
          </p:nvPr>
        </p:nvSpPr>
        <p:spPr/>
        <p:txBody>
          <a:bodyPr/>
          <a:lstStyle/>
          <a:p>
            <a:fld id="{0D309695-DEC3-40DA-9DF5-330280C9D0E8}" type="slidenum">
              <a:rPr lang="en-US" smtClean="0"/>
              <a:pPr/>
              <a:t>45</a:t>
            </a:fld>
            <a:endParaRPr lang="en-US" dirty="0"/>
          </a:p>
        </p:txBody>
      </p:sp>
    </p:spTree>
    <p:extLst>
      <p:ext uri="{BB962C8B-B14F-4D97-AF65-F5344CB8AC3E}">
        <p14:creationId xmlns:p14="http://schemas.microsoft.com/office/powerpoint/2010/main" val="13201445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DAA5-AC49-5ACD-BEE9-4B9F0110FBD6}"/>
              </a:ext>
            </a:extLst>
          </p:cNvPr>
          <p:cNvSpPr>
            <a:spLocks noGrp="1"/>
          </p:cNvSpPr>
          <p:nvPr>
            <p:ph type="title"/>
          </p:nvPr>
        </p:nvSpPr>
        <p:spPr>
          <a:xfrm>
            <a:off x="528637" y="365126"/>
            <a:ext cx="11287125" cy="763588"/>
          </a:xfrm>
        </p:spPr>
        <p:style>
          <a:lnRef idx="2">
            <a:schemeClr val="dk1">
              <a:shade val="15000"/>
            </a:schemeClr>
          </a:lnRef>
          <a:fillRef idx="1">
            <a:schemeClr val="dk1"/>
          </a:fillRef>
          <a:effectRef idx="0">
            <a:schemeClr val="dk1"/>
          </a:effectRef>
          <a:fontRef idx="minor">
            <a:schemeClr val="lt1"/>
          </a:fontRef>
        </p:style>
        <p:txBody>
          <a:bodyPr>
            <a:normAutofit/>
          </a:bodyPr>
          <a:lstStyle/>
          <a:p>
            <a:r>
              <a:rPr lang="en-US" sz="2800" b="1" dirty="0"/>
              <a:t>Basis Data dan Gen AI untuk Pemantauan Program di Daerah Terpencil</a:t>
            </a:r>
            <a:endParaRPr lang="en-US" sz="2800" dirty="0"/>
          </a:p>
        </p:txBody>
      </p:sp>
      <p:sp>
        <p:nvSpPr>
          <p:cNvPr id="3" name="Content Placeholder 2">
            <a:extLst>
              <a:ext uri="{FF2B5EF4-FFF2-40B4-BE49-F238E27FC236}">
                <a16:creationId xmlns:a16="http://schemas.microsoft.com/office/drawing/2014/main" id="{46090B68-26F6-12A9-0704-071534485C7E}"/>
              </a:ext>
            </a:extLst>
          </p:cNvPr>
          <p:cNvSpPr>
            <a:spLocks noGrp="1"/>
          </p:cNvSpPr>
          <p:nvPr>
            <p:ph idx="1"/>
          </p:nvPr>
        </p:nvSpPr>
        <p:spPr>
          <a:xfrm>
            <a:off x="528638" y="1285875"/>
            <a:ext cx="11287124" cy="5400675"/>
          </a:xfrm>
        </p:spPr>
        <p:txBody>
          <a:bodyPr>
            <a:normAutofit/>
          </a:bodyPr>
          <a:lstStyle/>
          <a:p>
            <a:pPr marL="0" indent="0" algn="just">
              <a:lnSpc>
                <a:spcPct val="100000"/>
              </a:lnSpc>
              <a:buNone/>
            </a:pPr>
            <a:r>
              <a:rPr lang="en-US" sz="2300" b="1" dirty="0">
                <a:highlight>
                  <a:srgbClr val="FFFF00"/>
                </a:highlight>
              </a:rPr>
              <a:t>Aplikasi Pelaporan Berbasis Cloud:</a:t>
            </a:r>
            <a:endParaRPr lang="en-US" sz="2300" dirty="0">
              <a:highlight>
                <a:srgbClr val="FFFF00"/>
              </a:highlight>
            </a:endParaRPr>
          </a:p>
          <a:p>
            <a:pPr algn="just">
              <a:lnSpc>
                <a:spcPct val="100000"/>
              </a:lnSpc>
            </a:pPr>
            <a:r>
              <a:rPr lang="en-US" sz="2300" dirty="0"/>
              <a:t>Warga binaan dan relawan dapat melaporkan perkembangan program langsung melalui aplikasi yang terhubung dengan basis data.</a:t>
            </a:r>
          </a:p>
          <a:p>
            <a:pPr marL="0" indent="0" algn="just">
              <a:lnSpc>
                <a:spcPct val="100000"/>
              </a:lnSpc>
              <a:buNone/>
            </a:pPr>
            <a:r>
              <a:rPr lang="en-US" sz="2300" b="1" dirty="0">
                <a:highlight>
                  <a:srgbClr val="FFFF00"/>
                </a:highlight>
              </a:rPr>
              <a:t>AI untuk Validasi Data:</a:t>
            </a:r>
            <a:endParaRPr lang="en-US" sz="2300" dirty="0">
              <a:highlight>
                <a:srgbClr val="FFFF00"/>
              </a:highlight>
            </a:endParaRPr>
          </a:p>
          <a:p>
            <a:pPr algn="just">
              <a:lnSpc>
                <a:spcPct val="100000"/>
              </a:lnSpc>
            </a:pPr>
            <a:r>
              <a:rPr lang="en-US" sz="2300" dirty="0"/>
              <a:t>Gen AI digunakan untuk memvalidasi data yang dimasukkan, mengidentifikasi ketidaksesuaian atau pola anomali dalam laporan.</a:t>
            </a:r>
          </a:p>
          <a:p>
            <a:pPr marL="0" indent="0" algn="just">
              <a:lnSpc>
                <a:spcPct val="100000"/>
              </a:lnSpc>
              <a:buNone/>
            </a:pPr>
            <a:r>
              <a:rPr lang="en-US" sz="2300" b="1" dirty="0">
                <a:highlight>
                  <a:srgbClr val="FFFF00"/>
                </a:highlight>
              </a:rPr>
              <a:t>Prediksi dan Perencanaan:</a:t>
            </a:r>
            <a:endParaRPr lang="en-US" sz="2300" dirty="0">
              <a:highlight>
                <a:srgbClr val="FFFF00"/>
              </a:highlight>
            </a:endParaRPr>
          </a:p>
          <a:p>
            <a:pPr algn="just">
              <a:lnSpc>
                <a:spcPct val="100000"/>
              </a:lnSpc>
            </a:pPr>
            <a:r>
              <a:rPr lang="en-US" sz="2300" dirty="0"/>
              <a:t>Gen AI memprediksi kebutuhan program di daerah tertentu berdasarkan data historis, seperti alokasi sumber daya atau dampak program.</a:t>
            </a:r>
          </a:p>
          <a:p>
            <a:pPr marL="0" indent="0" algn="just">
              <a:lnSpc>
                <a:spcPct val="100000"/>
              </a:lnSpc>
              <a:buNone/>
            </a:pPr>
            <a:r>
              <a:rPr lang="en-US" sz="2300" b="1" dirty="0">
                <a:highlight>
                  <a:srgbClr val="FFFF00"/>
                </a:highlight>
              </a:rPr>
              <a:t>Manfaat:</a:t>
            </a:r>
            <a:endParaRPr lang="en-US" sz="2300" dirty="0">
              <a:highlight>
                <a:srgbClr val="FFFF00"/>
              </a:highlight>
            </a:endParaRPr>
          </a:p>
          <a:p>
            <a:pPr algn="just">
              <a:lnSpc>
                <a:spcPct val="100000"/>
              </a:lnSpc>
            </a:pPr>
            <a:r>
              <a:rPr lang="en-US" sz="2300" dirty="0"/>
              <a:t>Memastikan akurasi data dan mempercepat proses perencanaan.</a:t>
            </a:r>
          </a:p>
          <a:p>
            <a:pPr algn="just">
              <a:lnSpc>
                <a:spcPct val="100000"/>
              </a:lnSpc>
            </a:pPr>
            <a:r>
              <a:rPr lang="en-US" sz="2300" dirty="0"/>
              <a:t>Memperluas jangkauan pemantauan ke daerah terpencil tanpa infrastruktur IoT.</a:t>
            </a:r>
          </a:p>
        </p:txBody>
      </p:sp>
      <p:sp>
        <p:nvSpPr>
          <p:cNvPr id="11" name="Slide Number Placeholder 10">
            <a:extLst>
              <a:ext uri="{FF2B5EF4-FFF2-40B4-BE49-F238E27FC236}">
                <a16:creationId xmlns:a16="http://schemas.microsoft.com/office/drawing/2014/main" id="{5553868D-647C-8FC8-3C19-6AEC5C1B60E1}"/>
              </a:ext>
            </a:extLst>
          </p:cNvPr>
          <p:cNvSpPr>
            <a:spLocks noGrp="1"/>
          </p:cNvSpPr>
          <p:nvPr>
            <p:ph type="sldNum" sz="quarter" idx="12"/>
          </p:nvPr>
        </p:nvSpPr>
        <p:spPr/>
        <p:txBody>
          <a:bodyPr/>
          <a:lstStyle/>
          <a:p>
            <a:fld id="{0D309695-DEC3-40DA-9DF5-330280C9D0E8}" type="slidenum">
              <a:rPr lang="en-US" smtClean="0"/>
              <a:pPr/>
              <a:t>46</a:t>
            </a:fld>
            <a:endParaRPr lang="en-US" dirty="0"/>
          </a:p>
        </p:txBody>
      </p:sp>
    </p:spTree>
    <p:extLst>
      <p:ext uri="{BB962C8B-B14F-4D97-AF65-F5344CB8AC3E}">
        <p14:creationId xmlns:p14="http://schemas.microsoft.com/office/powerpoint/2010/main" val="106490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91681-AB75-7BB2-7569-30E55CB33967}"/>
              </a:ext>
            </a:extLst>
          </p:cNvPr>
          <p:cNvSpPr>
            <a:spLocks noGrp="1"/>
          </p:cNvSpPr>
          <p:nvPr>
            <p:ph type="title"/>
          </p:nvPr>
        </p:nvSpPr>
        <p:spPr>
          <a:xfrm>
            <a:off x="635000" y="640823"/>
            <a:ext cx="3418659" cy="5583148"/>
          </a:xfrm>
        </p:spPr>
        <p:style>
          <a:lnRef idx="2">
            <a:schemeClr val="dk1">
              <a:shade val="15000"/>
            </a:schemeClr>
          </a:lnRef>
          <a:fillRef idx="1">
            <a:schemeClr val="dk1"/>
          </a:fillRef>
          <a:effectRef idx="0">
            <a:schemeClr val="dk1"/>
          </a:effectRef>
          <a:fontRef idx="minor">
            <a:schemeClr val="lt1"/>
          </a:fontRef>
        </p:style>
        <p:txBody>
          <a:bodyPr anchor="ctr">
            <a:normAutofit/>
          </a:bodyPr>
          <a:lstStyle/>
          <a:p>
            <a:r>
              <a:rPr lang="en-US" sz="5000" b="1" dirty="0"/>
              <a:t>Dashboard dan Analisis Terintegrasi dengan Gen AI</a:t>
            </a:r>
            <a:endParaRPr lang="en-US" sz="5000" dirty="0"/>
          </a:p>
        </p:txBody>
      </p:sp>
      <p:sp>
        <p:nvSpPr>
          <p:cNvPr id="1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E6567593-9D73-A03B-EC92-BE1DE5674C11}"/>
              </a:ext>
            </a:extLst>
          </p:cNvPr>
          <p:cNvSpPr>
            <a:spLocks noGrp="1"/>
          </p:cNvSpPr>
          <p:nvPr>
            <p:ph type="sldNum" sz="quarter" idx="12"/>
          </p:nvPr>
        </p:nvSpPr>
        <p:spPr>
          <a:xfrm>
            <a:off x="8610600" y="6356350"/>
            <a:ext cx="2743200" cy="365125"/>
          </a:xfrm>
        </p:spPr>
        <p:txBody>
          <a:bodyPr>
            <a:normAutofit/>
          </a:bodyPr>
          <a:lstStyle/>
          <a:p>
            <a:pPr>
              <a:spcAft>
                <a:spcPts val="600"/>
              </a:spcAft>
            </a:pPr>
            <a:fld id="{0D309695-DEC3-40DA-9DF5-330280C9D0E8}" type="slidenum">
              <a:rPr lang="en-US" smtClean="0"/>
              <a:pPr>
                <a:spcAft>
                  <a:spcPts val="600"/>
                </a:spcAft>
              </a:pPr>
              <a:t>47</a:t>
            </a:fld>
            <a:endParaRPr lang="en-US" dirty="0"/>
          </a:p>
        </p:txBody>
      </p:sp>
      <p:graphicFrame>
        <p:nvGraphicFramePr>
          <p:cNvPr id="13" name="Content Placeholder 2">
            <a:extLst>
              <a:ext uri="{FF2B5EF4-FFF2-40B4-BE49-F238E27FC236}">
                <a16:creationId xmlns:a16="http://schemas.microsoft.com/office/drawing/2014/main" id="{A9DB8A5A-2B97-8B3C-722B-053BEE5E4308}"/>
              </a:ext>
            </a:extLst>
          </p:cNvPr>
          <p:cNvGraphicFramePr>
            <a:graphicFrameLocks noGrp="1"/>
          </p:cNvGraphicFramePr>
          <p:nvPr>
            <p:ph idx="1"/>
            <p:extLst>
              <p:ext uri="{D42A27DB-BD31-4B8C-83A1-F6EECF244321}">
                <p14:modId xmlns:p14="http://schemas.microsoft.com/office/powerpoint/2010/main" val="3535312406"/>
              </p:ext>
            </p:extLst>
          </p:nvPr>
        </p:nvGraphicFramePr>
        <p:xfrm>
          <a:off x="4505143" y="309966"/>
          <a:ext cx="7522646" cy="6411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6472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7CA9E50-B76A-428A-92C9-9BAC41446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85E3F79-81BB-4454-A267-DDCA42824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1F375A4-17F0-4BA7-B751-68BFAAEC4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EFFDF5B-3A63-D02C-0BA8-B97C274DDB82}"/>
              </a:ext>
            </a:extLst>
          </p:cNvPr>
          <p:cNvSpPr>
            <a:spLocks noGrp="1"/>
          </p:cNvSpPr>
          <p:nvPr>
            <p:ph type="title"/>
          </p:nvPr>
        </p:nvSpPr>
        <p:spPr>
          <a:xfrm>
            <a:off x="1055599" y="1055077"/>
            <a:ext cx="2532909" cy="4794578"/>
          </a:xfrm>
        </p:spPr>
        <p:txBody>
          <a:bodyPr>
            <a:normAutofit/>
          </a:bodyPr>
          <a:lstStyle/>
          <a:p>
            <a:r>
              <a:rPr lang="en-US" sz="3100" b="1" dirty="0">
                <a:solidFill>
                  <a:srgbClr val="262626"/>
                </a:solidFill>
              </a:rPr>
              <a:t>Langkah Implementasi untuk LPPA Jawa Tengah</a:t>
            </a:r>
            <a:endParaRPr lang="en-US" sz="3100" dirty="0">
              <a:solidFill>
                <a:srgbClr val="262626"/>
              </a:solidFill>
            </a:endParaRPr>
          </a:p>
        </p:txBody>
      </p:sp>
      <p:sp useBgFill="1">
        <p:nvSpPr>
          <p:cNvPr id="23" name="Rectangle 22">
            <a:extLst>
              <a:ext uri="{FF2B5EF4-FFF2-40B4-BE49-F238E27FC236}">
                <a16:creationId xmlns:a16="http://schemas.microsoft.com/office/drawing/2014/main" id="{5D2122D3-4056-4C50-B4AC-74BB2940E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F11E8740-229A-AC58-C217-D3347FF74FAB}"/>
              </a:ext>
            </a:extLst>
          </p:cNvPr>
          <p:cNvSpPr>
            <a:spLocks noGrp="1"/>
          </p:cNvSpPr>
          <p:nvPr>
            <p:ph type="sldNum" sz="quarter" idx="12"/>
          </p:nvPr>
        </p:nvSpPr>
        <p:spPr>
          <a:xfrm>
            <a:off x="11049630" y="6493683"/>
            <a:ext cx="542697" cy="279400"/>
          </a:xfrm>
        </p:spPr>
        <p:txBody>
          <a:bodyPr>
            <a:normAutofit fontScale="92500" lnSpcReduction="10000"/>
          </a:bodyPr>
          <a:lstStyle/>
          <a:p>
            <a:pPr>
              <a:spcAft>
                <a:spcPts val="600"/>
              </a:spcAft>
            </a:pPr>
            <a:fld id="{0D309695-DEC3-40DA-9DF5-330280C9D0E8}" type="slidenum">
              <a:rPr lang="en-US" sz="1400" smtClean="0"/>
              <a:pPr>
                <a:spcAft>
                  <a:spcPts val="600"/>
                </a:spcAft>
              </a:pPr>
              <a:t>48</a:t>
            </a:fld>
            <a:endParaRPr lang="en-US" sz="1400" dirty="0"/>
          </a:p>
        </p:txBody>
      </p:sp>
      <p:graphicFrame>
        <p:nvGraphicFramePr>
          <p:cNvPr id="14" name="Content Placeholder 2">
            <a:extLst>
              <a:ext uri="{FF2B5EF4-FFF2-40B4-BE49-F238E27FC236}">
                <a16:creationId xmlns:a16="http://schemas.microsoft.com/office/drawing/2014/main" id="{C0A7CAB3-11D8-ABD3-3122-6B6F9F02603D}"/>
              </a:ext>
            </a:extLst>
          </p:cNvPr>
          <p:cNvGraphicFramePr>
            <a:graphicFrameLocks noGrp="1"/>
          </p:cNvGraphicFramePr>
          <p:nvPr>
            <p:ph idx="1"/>
            <p:extLst>
              <p:ext uri="{D42A27DB-BD31-4B8C-83A1-F6EECF244321}">
                <p14:modId xmlns:p14="http://schemas.microsoft.com/office/powerpoint/2010/main" val="2811793528"/>
              </p:ext>
            </p:extLst>
          </p:nvPr>
        </p:nvGraphicFramePr>
        <p:xfrm>
          <a:off x="4756940" y="313518"/>
          <a:ext cx="7287423" cy="6180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43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52D5-319E-8E3F-32EC-BEE2348D7748}"/>
              </a:ext>
            </a:extLst>
          </p:cNvPr>
          <p:cNvSpPr>
            <a:spLocks noGrp="1"/>
          </p:cNvSpPr>
          <p:nvPr>
            <p:ph type="title"/>
          </p:nvPr>
        </p:nvSpPr>
        <p:spPr>
          <a:xfrm>
            <a:off x="628649" y="485779"/>
            <a:ext cx="11001375" cy="720723"/>
          </a:xfrm>
        </p:spPr>
        <p:txBody>
          <a:bodyPr>
            <a:normAutofit fontScale="90000"/>
          </a:bodyPr>
          <a:lstStyle/>
          <a:p>
            <a:r>
              <a:rPr lang="en-US" b="1" dirty="0"/>
              <a:t>Keunggulan Basis Data dan Gen AI</a:t>
            </a:r>
            <a:endParaRPr lang="en-US" dirty="0"/>
          </a:p>
        </p:txBody>
      </p:sp>
      <p:sp>
        <p:nvSpPr>
          <p:cNvPr id="3" name="Content Placeholder 2">
            <a:extLst>
              <a:ext uri="{FF2B5EF4-FFF2-40B4-BE49-F238E27FC236}">
                <a16:creationId xmlns:a16="http://schemas.microsoft.com/office/drawing/2014/main" id="{74A9AFF8-1290-6D98-3FEE-CEAA67512736}"/>
              </a:ext>
            </a:extLst>
          </p:cNvPr>
          <p:cNvSpPr>
            <a:spLocks noGrp="1"/>
          </p:cNvSpPr>
          <p:nvPr>
            <p:ph idx="1"/>
          </p:nvPr>
        </p:nvSpPr>
        <p:spPr>
          <a:xfrm>
            <a:off x="628650" y="1471612"/>
            <a:ext cx="11001374" cy="4776787"/>
          </a:xfrm>
        </p:spPr>
        <p:txBody>
          <a:bodyPr>
            <a:normAutofit fontScale="92500" lnSpcReduction="10000"/>
          </a:bodyPr>
          <a:lstStyle/>
          <a:p>
            <a:pPr algn="just">
              <a:lnSpc>
                <a:spcPct val="110000"/>
              </a:lnSpc>
              <a:buFont typeface="Arial" panose="020B0604020202020204" pitchFamily="34" charset="0"/>
              <a:buChar char="•"/>
            </a:pPr>
            <a:r>
              <a:rPr lang="en-US" sz="2800" b="1" dirty="0">
                <a:highlight>
                  <a:srgbClr val="FFFF00"/>
                </a:highlight>
              </a:rPr>
              <a:t>Efisiensi</a:t>
            </a:r>
            <a:r>
              <a:rPr lang="en-US" sz="2800" b="1" dirty="0"/>
              <a:t>:</a:t>
            </a:r>
            <a:r>
              <a:rPr lang="en-US" sz="2800" dirty="0"/>
              <a:t> Mengurangi waktu yang dibutuhkan untuk pengelolaan data, pelaporan, dan analisis.</a:t>
            </a:r>
          </a:p>
          <a:p>
            <a:pPr algn="just">
              <a:lnSpc>
                <a:spcPct val="110000"/>
              </a:lnSpc>
              <a:buFont typeface="Arial" panose="020B0604020202020204" pitchFamily="34" charset="0"/>
              <a:buChar char="•"/>
            </a:pPr>
            <a:r>
              <a:rPr lang="en-US" sz="2800" b="1" dirty="0">
                <a:highlight>
                  <a:srgbClr val="FFFF00"/>
                </a:highlight>
              </a:rPr>
              <a:t>Akurasi</a:t>
            </a:r>
            <a:r>
              <a:rPr lang="en-US" sz="2800" b="1" dirty="0"/>
              <a:t>:</a:t>
            </a:r>
            <a:r>
              <a:rPr lang="en-US" sz="2800" dirty="0"/>
              <a:t> Data lebih terorganisir dan dapat divalidasi secara otomatis oleh Gen AI.</a:t>
            </a:r>
          </a:p>
          <a:p>
            <a:pPr algn="just">
              <a:lnSpc>
                <a:spcPct val="110000"/>
              </a:lnSpc>
              <a:buFont typeface="Arial" panose="020B0604020202020204" pitchFamily="34" charset="0"/>
              <a:buChar char="•"/>
            </a:pPr>
            <a:r>
              <a:rPr lang="en-US" sz="2800" b="1" dirty="0">
                <a:highlight>
                  <a:srgbClr val="FFFF00"/>
                </a:highlight>
              </a:rPr>
              <a:t>Inovasi</a:t>
            </a:r>
            <a:r>
              <a:rPr lang="en-US" sz="2800" b="1" dirty="0"/>
              <a:t>:</a:t>
            </a:r>
            <a:r>
              <a:rPr lang="en-US" sz="2800" dirty="0"/>
              <a:t> Memungkinkan pembuatan konten dan strategi berbasis data untuk mendukung visi dan misi Aisyiyah.</a:t>
            </a:r>
          </a:p>
          <a:p>
            <a:pPr marL="0" indent="0" algn="just">
              <a:lnSpc>
                <a:spcPct val="110000"/>
              </a:lnSpc>
              <a:buNone/>
            </a:pPr>
            <a:endParaRPr lang="en-US" sz="2800" dirty="0"/>
          </a:p>
          <a:p>
            <a:pPr marL="0" indent="0" algn="just">
              <a:lnSpc>
                <a:spcPct val="110000"/>
              </a:lnSpc>
              <a:buNone/>
            </a:pPr>
            <a:r>
              <a:rPr lang="en-US" sz="2800" dirty="0"/>
              <a:t>Dengan pendekatan ini, LPPA Jawa Tengah diharapkan dapat meningkatkan efektivitas dan dampak programnya, memastikan bahwa pemberdayaan umat Muslim berjalan lebih optimal di era digital.</a:t>
            </a:r>
          </a:p>
        </p:txBody>
      </p:sp>
      <p:sp>
        <p:nvSpPr>
          <p:cNvPr id="11" name="Slide Number Placeholder 10">
            <a:extLst>
              <a:ext uri="{FF2B5EF4-FFF2-40B4-BE49-F238E27FC236}">
                <a16:creationId xmlns:a16="http://schemas.microsoft.com/office/drawing/2014/main" id="{CDD4F7B4-0434-7A0E-8254-3A746ADCAD2B}"/>
              </a:ext>
            </a:extLst>
          </p:cNvPr>
          <p:cNvSpPr>
            <a:spLocks noGrp="1"/>
          </p:cNvSpPr>
          <p:nvPr>
            <p:ph type="sldNum" sz="quarter" idx="12"/>
          </p:nvPr>
        </p:nvSpPr>
        <p:spPr/>
        <p:txBody>
          <a:bodyPr/>
          <a:lstStyle/>
          <a:p>
            <a:fld id="{0D309695-DEC3-40DA-9DF5-330280C9D0E8}" type="slidenum">
              <a:rPr lang="en-US" smtClean="0"/>
              <a:pPr/>
              <a:t>49</a:t>
            </a:fld>
            <a:endParaRPr lang="en-US" dirty="0"/>
          </a:p>
        </p:txBody>
      </p:sp>
    </p:spTree>
    <p:extLst>
      <p:ext uri="{BB962C8B-B14F-4D97-AF65-F5344CB8AC3E}">
        <p14:creationId xmlns:p14="http://schemas.microsoft.com/office/powerpoint/2010/main" val="249685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4975948-7907-7D6D-1850-9D662E8B4298}"/>
              </a:ext>
            </a:extLst>
          </p:cNvPr>
          <p:cNvPicPr>
            <a:picLocks noChangeAspect="1"/>
          </p:cNvPicPr>
          <p:nvPr/>
        </p:nvPicPr>
        <p:blipFill>
          <a:blip r:embed="rId2"/>
          <a:srcRect r="2644"/>
          <a:stretch/>
        </p:blipFill>
        <p:spPr>
          <a:xfrm>
            <a:off x="838200" y="754148"/>
            <a:ext cx="10515600" cy="4995575"/>
          </a:xfrm>
          <a:prstGeom prst="rect">
            <a:avLst/>
          </a:prstGeom>
        </p:spPr>
      </p:pic>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71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8AA3-DFD9-E083-9DEB-F09EEB83C398}"/>
              </a:ext>
            </a:extLst>
          </p:cNvPr>
          <p:cNvSpPr>
            <a:spLocks noGrp="1"/>
          </p:cNvSpPr>
          <p:nvPr>
            <p:ph type="title"/>
          </p:nvPr>
        </p:nvSpPr>
        <p:spPr/>
        <p:style>
          <a:lnRef idx="2">
            <a:schemeClr val="dk1">
              <a:shade val="15000"/>
            </a:schemeClr>
          </a:lnRef>
          <a:fillRef idx="1">
            <a:schemeClr val="dk1"/>
          </a:fillRef>
          <a:effectRef idx="0">
            <a:schemeClr val="dk1"/>
          </a:effectRef>
          <a:fontRef idx="minor">
            <a:schemeClr val="lt1"/>
          </a:fontRef>
        </p:style>
        <p:txBody>
          <a:bodyPr/>
          <a:lstStyle/>
          <a:p>
            <a:r>
              <a:rPr lang="en-US" dirty="0"/>
              <a:t>PERSIAPAN TRANSFORMASI DIGITAL ERA AI</a:t>
            </a:r>
          </a:p>
        </p:txBody>
      </p:sp>
      <p:sp>
        <p:nvSpPr>
          <p:cNvPr id="3" name="Content Placeholder 2">
            <a:extLst>
              <a:ext uri="{FF2B5EF4-FFF2-40B4-BE49-F238E27FC236}">
                <a16:creationId xmlns:a16="http://schemas.microsoft.com/office/drawing/2014/main" id="{411AB373-DADA-F050-E2AA-8F819D824238}"/>
              </a:ext>
            </a:extLst>
          </p:cNvPr>
          <p:cNvSpPr>
            <a:spLocks noGrp="1"/>
          </p:cNvSpPr>
          <p:nvPr>
            <p:ph idx="1"/>
          </p:nvPr>
        </p:nvSpPr>
        <p:spPr>
          <a:xfrm>
            <a:off x="680321" y="2336872"/>
            <a:ext cx="11051896" cy="4249907"/>
          </a:xfrm>
        </p:spPr>
        <p:txBody>
          <a:bodyPr>
            <a:normAutofit/>
          </a:bodyPr>
          <a:lstStyle/>
          <a:p>
            <a:pPr marL="0" indent="0" algn="just">
              <a:lnSpc>
                <a:spcPct val="100000"/>
              </a:lnSpc>
              <a:buNone/>
            </a:pPr>
            <a:r>
              <a:rPr lang="en-US" b="1" dirty="0"/>
              <a:t>Hal yang Harus Dipersiapkan agar Lembaga Penelitian dan Pengembangan Aisyiyah (LPPA) Melakukan Transformasi Digital dalam Era AI</a:t>
            </a:r>
          </a:p>
          <a:p>
            <a:pPr marL="0" indent="0" algn="just">
              <a:lnSpc>
                <a:spcPct val="100000"/>
              </a:lnSpc>
              <a:buNone/>
            </a:pPr>
            <a:endParaRPr lang="en-US" dirty="0"/>
          </a:p>
          <a:p>
            <a:pPr marL="0" indent="0" algn="just">
              <a:lnSpc>
                <a:spcPct val="100000"/>
              </a:lnSpc>
              <a:buNone/>
            </a:pPr>
            <a:r>
              <a:rPr lang="en-US" dirty="0"/>
              <a:t>Transformasi digital memerlukan pendekatan strategis yang terencana dengan baik. </a:t>
            </a:r>
          </a:p>
          <a:p>
            <a:pPr marL="0" indent="0" algn="just">
              <a:lnSpc>
                <a:spcPct val="100000"/>
              </a:lnSpc>
              <a:buNone/>
            </a:pPr>
            <a:endParaRPr lang="en-US" dirty="0"/>
          </a:p>
          <a:p>
            <a:pPr marL="0" indent="0" algn="just">
              <a:lnSpc>
                <a:spcPct val="100000"/>
              </a:lnSpc>
              <a:buNone/>
            </a:pPr>
            <a:r>
              <a:rPr lang="en-US" dirty="0"/>
              <a:t>Berikut adalah langkah-langkah penting yang harus dipersiapkan LPPA untuk menjalankan transformasi digital, khususnya dalam memanfaatkan teknologi berbasis </a:t>
            </a:r>
            <a:r>
              <a:rPr lang="en-US" b="1" dirty="0"/>
              <a:t>Artificial Intelligence (AI)</a:t>
            </a:r>
            <a:r>
              <a:rPr lang="en-US" dirty="0"/>
              <a:t>:</a:t>
            </a:r>
          </a:p>
        </p:txBody>
      </p:sp>
      <p:sp>
        <p:nvSpPr>
          <p:cNvPr id="11" name="Slide Number Placeholder 10">
            <a:extLst>
              <a:ext uri="{FF2B5EF4-FFF2-40B4-BE49-F238E27FC236}">
                <a16:creationId xmlns:a16="http://schemas.microsoft.com/office/drawing/2014/main" id="{FE641B5C-90FB-BED3-1E8E-120C8F37E6D2}"/>
              </a:ext>
            </a:extLst>
          </p:cNvPr>
          <p:cNvSpPr>
            <a:spLocks noGrp="1"/>
          </p:cNvSpPr>
          <p:nvPr>
            <p:ph type="sldNum" sz="quarter" idx="12"/>
          </p:nvPr>
        </p:nvSpPr>
        <p:spPr/>
        <p:txBody>
          <a:bodyPr/>
          <a:lstStyle/>
          <a:p>
            <a:fld id="{0D309695-DEC3-40DA-9DF5-330280C9D0E8}" type="slidenum">
              <a:rPr lang="en-US" smtClean="0"/>
              <a:pPr/>
              <a:t>50</a:t>
            </a:fld>
            <a:endParaRPr lang="en-US" dirty="0"/>
          </a:p>
        </p:txBody>
      </p:sp>
    </p:spTree>
    <p:extLst>
      <p:ext uri="{BB962C8B-B14F-4D97-AF65-F5344CB8AC3E}">
        <p14:creationId xmlns:p14="http://schemas.microsoft.com/office/powerpoint/2010/main" val="3222936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8BC618-3289-4C64-902D-506AF437E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blipFill>
          <a:ln w="15875" cap="flat" cmpd="sng" algn="ctr">
            <a:solidFill>
              <a:srgbClr val="AB946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133D31B1-9C37-4542-80D3-7B54026F2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FB2975F9-2AE8-C077-0CAF-0184765A0946}"/>
              </a:ext>
            </a:extLst>
          </p:cNvPr>
          <p:cNvSpPr>
            <a:spLocks noGrp="1"/>
          </p:cNvSpPr>
          <p:nvPr>
            <p:ph type="title"/>
          </p:nvPr>
        </p:nvSpPr>
        <p:spPr>
          <a:xfrm>
            <a:off x="1295402" y="982132"/>
            <a:ext cx="9601196" cy="1303867"/>
          </a:xfrm>
        </p:spPr>
        <p:txBody>
          <a:bodyPr>
            <a:normAutofit/>
          </a:bodyPr>
          <a:lstStyle/>
          <a:p>
            <a:r>
              <a:rPr lang="en-US" b="1" dirty="0">
                <a:highlight>
                  <a:srgbClr val="FFFF00"/>
                </a:highlight>
              </a:rPr>
              <a:t>1. Visi dan Strategi Digital</a:t>
            </a:r>
            <a:endParaRPr lang="en-US" dirty="0">
              <a:highlight>
                <a:srgbClr val="FFFF00"/>
              </a:highlight>
            </a:endParaRPr>
          </a:p>
        </p:txBody>
      </p:sp>
      <p:cxnSp>
        <p:nvCxnSpPr>
          <p:cNvPr id="20" name="Straight Connector 19">
            <a:extLst>
              <a:ext uri="{FF2B5EF4-FFF2-40B4-BE49-F238E27FC236}">
                <a16:creationId xmlns:a16="http://schemas.microsoft.com/office/drawing/2014/main" id="{10D273FA-71CB-4AEB-8F60-67AB3375E3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93C6CB1-6338-41A2-B955-C2295D0A642D}"/>
              </a:ext>
            </a:extLst>
          </p:cNvPr>
          <p:cNvSpPr>
            <a:spLocks noGrp="1"/>
          </p:cNvSpPr>
          <p:nvPr>
            <p:ph idx="1"/>
          </p:nvPr>
        </p:nvSpPr>
        <p:spPr>
          <a:xfrm>
            <a:off x="929898" y="2494939"/>
            <a:ext cx="10368366" cy="3691465"/>
          </a:xfrm>
        </p:spPr>
        <p:txBody>
          <a:bodyPr>
            <a:normAutofit/>
          </a:bodyPr>
          <a:lstStyle/>
          <a:p>
            <a:pPr marL="0" indent="0">
              <a:lnSpc>
                <a:spcPct val="90000"/>
              </a:lnSpc>
              <a:buNone/>
            </a:pPr>
            <a:r>
              <a:rPr lang="en-US" sz="2000" b="1" dirty="0"/>
              <a:t>Persiapan:</a:t>
            </a:r>
            <a:endParaRPr lang="en-US" sz="2000" dirty="0"/>
          </a:p>
          <a:p>
            <a:pPr>
              <a:lnSpc>
                <a:spcPct val="90000"/>
              </a:lnSpc>
            </a:pPr>
            <a:r>
              <a:rPr lang="en-US" sz="2000" b="1" dirty="0"/>
              <a:t>Tentukan visi dan tujuan transformasi digital LPPA.</a:t>
            </a:r>
            <a:endParaRPr lang="en-US" sz="2000" dirty="0"/>
          </a:p>
          <a:p>
            <a:pPr marL="271463" lvl="1" indent="0">
              <a:lnSpc>
                <a:spcPct val="90000"/>
              </a:lnSpc>
              <a:buNone/>
            </a:pPr>
            <a:r>
              <a:rPr lang="en-US" dirty="0">
                <a:highlight>
                  <a:srgbClr val="00FFFF"/>
                </a:highlight>
              </a:rPr>
              <a:t>Contoh</a:t>
            </a:r>
            <a:r>
              <a:rPr lang="en-US" dirty="0"/>
              <a:t>: “Meningkatkan efektivitas pemberdayaan masyarakat berbasis Islam melalui teknologi digital dan AI.”</a:t>
            </a:r>
          </a:p>
          <a:p>
            <a:pPr>
              <a:lnSpc>
                <a:spcPct val="90000"/>
              </a:lnSpc>
            </a:pPr>
            <a:r>
              <a:rPr lang="en-US" sz="2000" b="1" dirty="0"/>
              <a:t>Buat peta jalan (roadmap) digital </a:t>
            </a:r>
            <a:r>
              <a:rPr lang="en-US" sz="2000" dirty="0"/>
              <a:t>yang menjelaskan tahapan transformasi, dari digitalisasi data hingga penggunaan AI.</a:t>
            </a:r>
          </a:p>
          <a:p>
            <a:pPr marL="0" indent="0">
              <a:lnSpc>
                <a:spcPct val="90000"/>
              </a:lnSpc>
              <a:buNone/>
            </a:pPr>
            <a:endParaRPr lang="en-US" sz="2000" b="1" dirty="0"/>
          </a:p>
          <a:p>
            <a:pPr marL="0" indent="0">
              <a:lnSpc>
                <a:spcPct val="90000"/>
              </a:lnSpc>
              <a:buNone/>
            </a:pPr>
            <a:r>
              <a:rPr lang="en-US" sz="2000" b="1" dirty="0"/>
              <a:t>Contoh Implementasi:</a:t>
            </a:r>
            <a:endParaRPr lang="en-US" sz="2000" dirty="0"/>
          </a:p>
          <a:p>
            <a:pPr>
              <a:lnSpc>
                <a:spcPct val="90000"/>
              </a:lnSpc>
              <a:buFont typeface="Arial" panose="020B0604020202020204" pitchFamily="34" charset="0"/>
              <a:buChar char="•"/>
            </a:pPr>
            <a:r>
              <a:rPr lang="en-US" sz="2000" dirty="0"/>
              <a:t>Strategi digital meliputi digitalisasi data penelitian, pengembangan platform berbasis cloud, dan penerapan AI untuk analisis data sosial.</a:t>
            </a:r>
          </a:p>
        </p:txBody>
      </p:sp>
      <p:sp>
        <p:nvSpPr>
          <p:cNvPr id="11" name="Slide Number Placeholder 10">
            <a:extLst>
              <a:ext uri="{FF2B5EF4-FFF2-40B4-BE49-F238E27FC236}">
                <a16:creationId xmlns:a16="http://schemas.microsoft.com/office/drawing/2014/main" id="{CABB16EB-6754-2C4F-656E-20BDFCE976D1}"/>
              </a:ext>
            </a:extLst>
          </p:cNvPr>
          <p:cNvSpPr>
            <a:spLocks noGrp="1"/>
          </p:cNvSpPr>
          <p:nvPr>
            <p:ph type="sldNum" sz="quarter" idx="12"/>
          </p:nvPr>
        </p:nvSpPr>
        <p:spPr>
          <a:xfrm>
            <a:off x="10353901" y="5969000"/>
            <a:ext cx="542697" cy="279400"/>
          </a:xfrm>
        </p:spPr>
        <p:txBody>
          <a:bodyPr>
            <a:normAutofit/>
          </a:bodyPr>
          <a:lstStyle/>
          <a:p>
            <a:pPr>
              <a:spcAft>
                <a:spcPts val="600"/>
              </a:spcAft>
            </a:pPr>
            <a:fld id="{0D309695-DEC3-40DA-9DF5-330280C9D0E8}" type="slidenum">
              <a:rPr lang="en-US" smtClean="0"/>
              <a:pPr>
                <a:spcAft>
                  <a:spcPts val="600"/>
                </a:spcAft>
              </a:pPr>
              <a:t>51</a:t>
            </a:fld>
            <a:endParaRPr lang="en-US" dirty="0"/>
          </a:p>
        </p:txBody>
      </p:sp>
    </p:spTree>
    <p:extLst>
      <p:ext uri="{BB962C8B-B14F-4D97-AF65-F5344CB8AC3E}">
        <p14:creationId xmlns:p14="http://schemas.microsoft.com/office/powerpoint/2010/main" val="3347252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F8E8-661A-4B7F-183F-E8CE47BD7836}"/>
              </a:ext>
            </a:extLst>
          </p:cNvPr>
          <p:cNvSpPr>
            <a:spLocks noGrp="1"/>
          </p:cNvSpPr>
          <p:nvPr>
            <p:ph type="title"/>
          </p:nvPr>
        </p:nvSpPr>
        <p:spPr>
          <a:xfrm>
            <a:off x="838200" y="365126"/>
            <a:ext cx="10515600" cy="877888"/>
          </a:xfrm>
        </p:spPr>
        <p:txBody>
          <a:bodyPr/>
          <a:lstStyle/>
          <a:p>
            <a:r>
              <a:rPr lang="en-US" b="1" dirty="0">
                <a:highlight>
                  <a:srgbClr val="FFFF00"/>
                </a:highlight>
              </a:rPr>
              <a:t>2. Infrastruktur Teknologi</a:t>
            </a:r>
            <a:endParaRPr lang="en-US" dirty="0">
              <a:highlight>
                <a:srgbClr val="FFFF00"/>
              </a:highlight>
            </a:endParaRPr>
          </a:p>
        </p:txBody>
      </p:sp>
      <p:sp>
        <p:nvSpPr>
          <p:cNvPr id="3" name="Content Placeholder 2">
            <a:extLst>
              <a:ext uri="{FF2B5EF4-FFF2-40B4-BE49-F238E27FC236}">
                <a16:creationId xmlns:a16="http://schemas.microsoft.com/office/drawing/2014/main" id="{C0D5BF2D-65CA-7D17-E027-55377D62A588}"/>
              </a:ext>
            </a:extLst>
          </p:cNvPr>
          <p:cNvSpPr>
            <a:spLocks noGrp="1"/>
          </p:cNvSpPr>
          <p:nvPr>
            <p:ph idx="1"/>
          </p:nvPr>
        </p:nvSpPr>
        <p:spPr>
          <a:xfrm>
            <a:off x="838200" y="1400175"/>
            <a:ext cx="10515600" cy="5070392"/>
          </a:xfrm>
        </p:spPr>
        <p:txBody>
          <a:bodyPr>
            <a:normAutofit fontScale="85000" lnSpcReduction="10000"/>
          </a:bodyPr>
          <a:lstStyle/>
          <a:p>
            <a:pPr marL="0" indent="0" algn="just">
              <a:lnSpc>
                <a:spcPct val="120000"/>
              </a:lnSpc>
              <a:buNone/>
            </a:pPr>
            <a:r>
              <a:rPr lang="en-US" sz="3200" b="1" dirty="0">
                <a:highlight>
                  <a:srgbClr val="00FFFF"/>
                </a:highlight>
              </a:rPr>
              <a:t>Persiapan:</a:t>
            </a:r>
            <a:endParaRPr lang="en-US" sz="3200" dirty="0">
              <a:highlight>
                <a:srgbClr val="00FFFF"/>
              </a:highlight>
            </a:endParaRPr>
          </a:p>
          <a:p>
            <a:pPr algn="just">
              <a:lnSpc>
                <a:spcPct val="120000"/>
              </a:lnSpc>
              <a:buFont typeface="Arial" panose="020B0604020202020204" pitchFamily="34" charset="0"/>
              <a:buChar char="•"/>
            </a:pPr>
            <a:r>
              <a:rPr lang="en-US" sz="3200" dirty="0"/>
              <a:t>Bangun infrastruktur teknologi yang mendukung transformasi digital:</a:t>
            </a:r>
          </a:p>
          <a:p>
            <a:pPr marL="742950" lvl="1" indent="-285750" algn="just">
              <a:lnSpc>
                <a:spcPct val="120000"/>
              </a:lnSpc>
              <a:buFont typeface="Arial" panose="020B0604020202020204" pitchFamily="34" charset="0"/>
              <a:buChar char="•"/>
            </a:pPr>
            <a:r>
              <a:rPr lang="en-US" sz="2800" b="1" dirty="0"/>
              <a:t>Server Cloud</a:t>
            </a:r>
            <a:r>
              <a:rPr lang="en-US" sz="2800" dirty="0"/>
              <a:t>: Untuk menyimpan data penelitian dan laporan secara terpusat.</a:t>
            </a:r>
          </a:p>
          <a:p>
            <a:pPr marL="742950" lvl="1" indent="-285750" algn="just">
              <a:lnSpc>
                <a:spcPct val="120000"/>
              </a:lnSpc>
              <a:buFont typeface="Arial" panose="020B0604020202020204" pitchFamily="34" charset="0"/>
              <a:buChar char="•"/>
            </a:pPr>
            <a:r>
              <a:rPr lang="en-US" sz="2800" b="1" dirty="0"/>
              <a:t>Akses Internet Stabil</a:t>
            </a:r>
            <a:r>
              <a:rPr lang="en-US" sz="2800" dirty="0"/>
              <a:t>: Terutama untuk cabang-cabang di wilayah terpencil.</a:t>
            </a:r>
          </a:p>
          <a:p>
            <a:pPr marL="742950" lvl="1" indent="-285750" algn="just">
              <a:lnSpc>
                <a:spcPct val="120000"/>
              </a:lnSpc>
              <a:buFont typeface="Arial" panose="020B0604020202020204" pitchFamily="34" charset="0"/>
              <a:buChar char="•"/>
            </a:pPr>
            <a:r>
              <a:rPr lang="en-US" sz="2800" b="1" dirty="0"/>
              <a:t>Komputer dan Perangkat Pintar</a:t>
            </a:r>
            <a:r>
              <a:rPr lang="en-US" sz="2800" dirty="0"/>
              <a:t>: Untuk mendukung pengelolaan data dan komunikasi.</a:t>
            </a:r>
            <a:endParaRPr lang="en-US" sz="3200" b="1" dirty="0"/>
          </a:p>
          <a:p>
            <a:pPr marL="0" indent="0" algn="just">
              <a:lnSpc>
                <a:spcPct val="120000"/>
              </a:lnSpc>
              <a:buNone/>
            </a:pPr>
            <a:r>
              <a:rPr lang="en-US" sz="3200" b="1" dirty="0">
                <a:highlight>
                  <a:srgbClr val="00FFFF"/>
                </a:highlight>
              </a:rPr>
              <a:t>Contoh Implementasi:</a:t>
            </a:r>
            <a:endParaRPr lang="en-US" sz="3200" dirty="0">
              <a:highlight>
                <a:srgbClr val="00FFFF"/>
              </a:highlight>
            </a:endParaRPr>
          </a:p>
          <a:p>
            <a:pPr algn="just">
              <a:lnSpc>
                <a:spcPct val="120000"/>
              </a:lnSpc>
              <a:buFont typeface="Arial" panose="020B0604020202020204" pitchFamily="34" charset="0"/>
              <a:buChar char="•"/>
            </a:pPr>
            <a:r>
              <a:rPr lang="en-US" sz="3200" dirty="0"/>
              <a:t>LPPA membangun website Portal Data atau menggunakan </a:t>
            </a:r>
            <a:r>
              <a:rPr lang="en-US" sz="3200" b="1" dirty="0"/>
              <a:t>Google Workspace</a:t>
            </a:r>
            <a:r>
              <a:rPr lang="en-US" sz="3200" dirty="0"/>
              <a:t> untuk kolaborasi online dan Microsoft Azure untuk penyimpanan data berbasis cloud.</a:t>
            </a:r>
          </a:p>
        </p:txBody>
      </p:sp>
      <p:sp>
        <p:nvSpPr>
          <p:cNvPr id="11" name="Slide Number Placeholder 10">
            <a:extLst>
              <a:ext uri="{FF2B5EF4-FFF2-40B4-BE49-F238E27FC236}">
                <a16:creationId xmlns:a16="http://schemas.microsoft.com/office/drawing/2014/main" id="{D21840F1-B481-5DED-31E7-C54CF9D4EEDC}"/>
              </a:ext>
            </a:extLst>
          </p:cNvPr>
          <p:cNvSpPr>
            <a:spLocks noGrp="1"/>
          </p:cNvSpPr>
          <p:nvPr>
            <p:ph type="sldNum" sz="quarter" idx="12"/>
          </p:nvPr>
        </p:nvSpPr>
        <p:spPr/>
        <p:txBody>
          <a:bodyPr/>
          <a:lstStyle/>
          <a:p>
            <a:fld id="{0D309695-DEC3-40DA-9DF5-330280C9D0E8}" type="slidenum">
              <a:rPr lang="en-US" smtClean="0"/>
              <a:pPr/>
              <a:t>52</a:t>
            </a:fld>
            <a:endParaRPr lang="en-US" dirty="0"/>
          </a:p>
        </p:txBody>
      </p:sp>
    </p:spTree>
    <p:extLst>
      <p:ext uri="{BB962C8B-B14F-4D97-AF65-F5344CB8AC3E}">
        <p14:creationId xmlns:p14="http://schemas.microsoft.com/office/powerpoint/2010/main" val="2477039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C8EB-1C63-D6BC-5202-6FF6D2BF74E1}"/>
              </a:ext>
            </a:extLst>
          </p:cNvPr>
          <p:cNvSpPr>
            <a:spLocks noGrp="1"/>
          </p:cNvSpPr>
          <p:nvPr>
            <p:ph type="title"/>
          </p:nvPr>
        </p:nvSpPr>
        <p:spPr>
          <a:xfrm>
            <a:off x="838200" y="427117"/>
            <a:ext cx="10515600" cy="720725"/>
          </a:xfrm>
        </p:spPr>
        <p:txBody>
          <a:bodyPr>
            <a:normAutofit fontScale="90000"/>
          </a:bodyPr>
          <a:lstStyle/>
          <a:p>
            <a:r>
              <a:rPr lang="en-US" b="1" dirty="0">
                <a:highlight>
                  <a:srgbClr val="FFFF00"/>
                </a:highlight>
              </a:rPr>
              <a:t>3. Digitalisasi Data</a:t>
            </a:r>
            <a:endParaRPr lang="en-US" dirty="0">
              <a:highlight>
                <a:srgbClr val="FFFF00"/>
              </a:highlight>
            </a:endParaRPr>
          </a:p>
        </p:txBody>
      </p:sp>
      <p:sp>
        <p:nvSpPr>
          <p:cNvPr id="3" name="Content Placeholder 2">
            <a:extLst>
              <a:ext uri="{FF2B5EF4-FFF2-40B4-BE49-F238E27FC236}">
                <a16:creationId xmlns:a16="http://schemas.microsoft.com/office/drawing/2014/main" id="{1C23AE01-0962-15EF-937D-01684578B899}"/>
              </a:ext>
            </a:extLst>
          </p:cNvPr>
          <p:cNvSpPr>
            <a:spLocks noGrp="1"/>
          </p:cNvSpPr>
          <p:nvPr>
            <p:ph idx="1"/>
          </p:nvPr>
        </p:nvSpPr>
        <p:spPr>
          <a:xfrm>
            <a:off x="838200" y="1328738"/>
            <a:ext cx="10515600" cy="5286375"/>
          </a:xfrm>
        </p:spPr>
        <p:txBody>
          <a:bodyPr>
            <a:normAutofit fontScale="92500" lnSpcReduction="20000"/>
          </a:bodyPr>
          <a:lstStyle/>
          <a:p>
            <a:pPr marL="0" indent="0" algn="just">
              <a:lnSpc>
                <a:spcPct val="110000"/>
              </a:lnSpc>
              <a:buNone/>
            </a:pPr>
            <a:r>
              <a:rPr lang="en-US" sz="3200" b="1" dirty="0">
                <a:highlight>
                  <a:srgbClr val="00FFFF"/>
                </a:highlight>
              </a:rPr>
              <a:t>Persiapan:</a:t>
            </a:r>
            <a:endParaRPr lang="en-US" sz="3200" dirty="0">
              <a:highlight>
                <a:srgbClr val="00FFFF"/>
              </a:highlight>
            </a:endParaRPr>
          </a:p>
          <a:p>
            <a:pPr algn="just">
              <a:lnSpc>
                <a:spcPct val="110000"/>
              </a:lnSpc>
              <a:buFont typeface="Arial" panose="020B0604020202020204" pitchFamily="34" charset="0"/>
              <a:buChar char="•"/>
            </a:pPr>
            <a:r>
              <a:rPr lang="en-US" sz="3200" dirty="0"/>
              <a:t>Migrasikan semua dokumen dan data manual ke bentuk digital.</a:t>
            </a:r>
          </a:p>
          <a:p>
            <a:pPr algn="just">
              <a:lnSpc>
                <a:spcPct val="110000"/>
              </a:lnSpc>
              <a:buFont typeface="Arial" panose="020B0604020202020204" pitchFamily="34" charset="0"/>
              <a:buChar char="•"/>
            </a:pPr>
            <a:r>
              <a:rPr lang="en-US" sz="3200" dirty="0"/>
              <a:t>Buat </a:t>
            </a:r>
            <a:r>
              <a:rPr lang="en-US" sz="3200" b="1" dirty="0"/>
              <a:t>basis data terpusat</a:t>
            </a:r>
            <a:r>
              <a:rPr lang="en-US" sz="3200" dirty="0"/>
              <a:t> untuk menyimpan informasi penelitian, laporan program, dan dokumen administratif.</a:t>
            </a:r>
          </a:p>
          <a:p>
            <a:pPr marL="0" indent="0" algn="just">
              <a:lnSpc>
                <a:spcPct val="110000"/>
              </a:lnSpc>
              <a:buNone/>
            </a:pPr>
            <a:endParaRPr lang="en-US" sz="3200" dirty="0"/>
          </a:p>
          <a:p>
            <a:pPr marL="0" indent="0" algn="just">
              <a:lnSpc>
                <a:spcPct val="110000"/>
              </a:lnSpc>
              <a:buNone/>
            </a:pPr>
            <a:r>
              <a:rPr lang="en-US" sz="3200" b="1" dirty="0">
                <a:highlight>
                  <a:srgbClr val="00FFFF"/>
                </a:highlight>
              </a:rPr>
              <a:t>Contoh Implementasi:</a:t>
            </a:r>
            <a:endParaRPr lang="en-US" sz="3200" dirty="0">
              <a:highlight>
                <a:srgbClr val="00FFFF"/>
              </a:highlight>
            </a:endParaRPr>
          </a:p>
          <a:p>
            <a:pPr algn="just">
              <a:lnSpc>
                <a:spcPct val="110000"/>
              </a:lnSpc>
              <a:buFont typeface="Arial" panose="020B0604020202020204" pitchFamily="34" charset="0"/>
              <a:buChar char="•"/>
            </a:pPr>
            <a:r>
              <a:rPr lang="en-US" sz="3200" dirty="0"/>
              <a:t>Mengonversi arsip fisik laporan penelitian ke dalam bentuk file PDF yang diatur dalam </a:t>
            </a:r>
            <a:r>
              <a:rPr lang="en-US" sz="3200" b="1" dirty="0"/>
              <a:t>database berbasis cloud</a:t>
            </a:r>
            <a:r>
              <a:rPr lang="en-US" sz="3200" dirty="0"/>
              <a:t>.</a:t>
            </a:r>
          </a:p>
          <a:p>
            <a:pPr algn="just">
              <a:lnSpc>
                <a:spcPct val="110000"/>
              </a:lnSpc>
              <a:buFont typeface="Arial" panose="020B0604020202020204" pitchFamily="34" charset="0"/>
              <a:buChar char="•"/>
            </a:pPr>
            <a:r>
              <a:rPr lang="en-US" sz="3200" dirty="0"/>
              <a:t>Aplikasi mobile yang memungkinkan relawan memasukkan data langsung ke basis data.</a:t>
            </a:r>
          </a:p>
        </p:txBody>
      </p:sp>
      <p:sp>
        <p:nvSpPr>
          <p:cNvPr id="11" name="Slide Number Placeholder 10">
            <a:extLst>
              <a:ext uri="{FF2B5EF4-FFF2-40B4-BE49-F238E27FC236}">
                <a16:creationId xmlns:a16="http://schemas.microsoft.com/office/drawing/2014/main" id="{B219C9E6-3318-5095-DED0-112A8D990136}"/>
              </a:ext>
            </a:extLst>
          </p:cNvPr>
          <p:cNvSpPr>
            <a:spLocks noGrp="1"/>
          </p:cNvSpPr>
          <p:nvPr>
            <p:ph type="sldNum" sz="quarter" idx="12"/>
          </p:nvPr>
        </p:nvSpPr>
        <p:spPr/>
        <p:txBody>
          <a:bodyPr/>
          <a:lstStyle/>
          <a:p>
            <a:fld id="{0D309695-DEC3-40DA-9DF5-330280C9D0E8}" type="slidenum">
              <a:rPr lang="en-US" smtClean="0"/>
              <a:pPr/>
              <a:t>53</a:t>
            </a:fld>
            <a:endParaRPr lang="en-US" dirty="0"/>
          </a:p>
        </p:txBody>
      </p:sp>
    </p:spTree>
    <p:extLst>
      <p:ext uri="{BB962C8B-B14F-4D97-AF65-F5344CB8AC3E}">
        <p14:creationId xmlns:p14="http://schemas.microsoft.com/office/powerpoint/2010/main" val="1252327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73A7-145A-0B2F-384A-12E3F598BBD9}"/>
              </a:ext>
            </a:extLst>
          </p:cNvPr>
          <p:cNvSpPr>
            <a:spLocks noGrp="1"/>
          </p:cNvSpPr>
          <p:nvPr>
            <p:ph type="title"/>
          </p:nvPr>
        </p:nvSpPr>
        <p:spPr>
          <a:xfrm>
            <a:off x="838200" y="427118"/>
            <a:ext cx="10515600" cy="763588"/>
          </a:xfrm>
        </p:spPr>
        <p:txBody>
          <a:bodyPr/>
          <a:lstStyle/>
          <a:p>
            <a:r>
              <a:rPr lang="en-US" b="1" dirty="0">
                <a:highlight>
                  <a:srgbClr val="FFFF00"/>
                </a:highlight>
              </a:rPr>
              <a:t>4. Pemanfaatan AI</a:t>
            </a:r>
            <a:endParaRPr lang="en-US" dirty="0">
              <a:highlight>
                <a:srgbClr val="FFFF00"/>
              </a:highlight>
            </a:endParaRPr>
          </a:p>
        </p:txBody>
      </p:sp>
      <p:sp>
        <p:nvSpPr>
          <p:cNvPr id="3" name="Content Placeholder 2">
            <a:extLst>
              <a:ext uri="{FF2B5EF4-FFF2-40B4-BE49-F238E27FC236}">
                <a16:creationId xmlns:a16="http://schemas.microsoft.com/office/drawing/2014/main" id="{BC4A77D6-903B-E913-6503-B1AF09435E1D}"/>
              </a:ext>
            </a:extLst>
          </p:cNvPr>
          <p:cNvSpPr>
            <a:spLocks noGrp="1"/>
          </p:cNvSpPr>
          <p:nvPr>
            <p:ph idx="1"/>
          </p:nvPr>
        </p:nvSpPr>
        <p:spPr>
          <a:xfrm>
            <a:off x="838200" y="1300163"/>
            <a:ext cx="10515600" cy="5130720"/>
          </a:xfrm>
        </p:spPr>
        <p:txBody>
          <a:bodyPr>
            <a:normAutofit/>
          </a:bodyPr>
          <a:lstStyle/>
          <a:p>
            <a:pPr marL="0" indent="0" algn="just">
              <a:lnSpc>
                <a:spcPct val="100000"/>
              </a:lnSpc>
              <a:buNone/>
            </a:pPr>
            <a:r>
              <a:rPr lang="en-US" sz="2800" b="1" dirty="0">
                <a:highlight>
                  <a:srgbClr val="00FFFF"/>
                </a:highlight>
              </a:rPr>
              <a:t>Persiapan:</a:t>
            </a:r>
            <a:endParaRPr lang="en-US" sz="2800" dirty="0">
              <a:highlight>
                <a:srgbClr val="00FFFF"/>
              </a:highlight>
            </a:endParaRPr>
          </a:p>
          <a:p>
            <a:pPr algn="just">
              <a:lnSpc>
                <a:spcPct val="100000"/>
              </a:lnSpc>
              <a:buFont typeface="Arial" panose="020B0604020202020204" pitchFamily="34" charset="0"/>
              <a:buChar char="•"/>
            </a:pPr>
            <a:r>
              <a:rPr lang="en-US" sz="2800" dirty="0"/>
              <a:t>Identifikasi area yang dapat ditingkatkan dengan AI:</a:t>
            </a:r>
          </a:p>
          <a:p>
            <a:pPr marL="742950" lvl="1" indent="-285750" algn="just">
              <a:lnSpc>
                <a:spcPct val="100000"/>
              </a:lnSpc>
              <a:buFont typeface="Arial" panose="020B0604020202020204" pitchFamily="34" charset="0"/>
              <a:buChar char="•"/>
            </a:pPr>
            <a:r>
              <a:rPr lang="en-US" sz="2400" b="1" dirty="0"/>
              <a:t>AI untuk Penelitian:</a:t>
            </a:r>
            <a:r>
              <a:rPr lang="en-US" sz="2400" dirty="0"/>
              <a:t> Analisis data literatur Islam atau tren sosial.</a:t>
            </a:r>
          </a:p>
          <a:p>
            <a:pPr marL="742950" lvl="1" indent="-285750" algn="just">
              <a:lnSpc>
                <a:spcPct val="100000"/>
              </a:lnSpc>
              <a:buFont typeface="Arial" panose="020B0604020202020204" pitchFamily="34" charset="0"/>
              <a:buChar char="•"/>
            </a:pPr>
            <a:r>
              <a:rPr lang="en-US" sz="2400" b="1" dirty="0"/>
              <a:t>AI untuk Operasional:</a:t>
            </a:r>
            <a:r>
              <a:rPr lang="en-US" sz="2400" dirty="0"/>
              <a:t> Automasi pelaporan dan manajemen dokumen.</a:t>
            </a:r>
          </a:p>
          <a:p>
            <a:pPr marL="742950" lvl="1" indent="-285750" algn="just">
              <a:lnSpc>
                <a:spcPct val="100000"/>
              </a:lnSpc>
              <a:buFont typeface="Arial" panose="020B0604020202020204" pitchFamily="34" charset="0"/>
              <a:buChar char="•"/>
            </a:pPr>
            <a:r>
              <a:rPr lang="en-US" sz="2400" b="1" dirty="0"/>
              <a:t>AI untuk Edukasi:</a:t>
            </a:r>
            <a:r>
              <a:rPr lang="en-US" sz="2400" dirty="0"/>
              <a:t> Pembuatan konten dakwah interaktif.</a:t>
            </a:r>
          </a:p>
          <a:p>
            <a:pPr algn="just">
              <a:lnSpc>
                <a:spcPct val="100000"/>
              </a:lnSpc>
            </a:pPr>
            <a:endParaRPr lang="en-US" sz="2800" b="1" dirty="0"/>
          </a:p>
          <a:p>
            <a:pPr marL="0" indent="0" algn="just">
              <a:lnSpc>
                <a:spcPct val="100000"/>
              </a:lnSpc>
              <a:buNone/>
            </a:pPr>
            <a:r>
              <a:rPr lang="en-US" sz="2800" b="1" dirty="0">
                <a:highlight>
                  <a:srgbClr val="00FFFF"/>
                </a:highlight>
              </a:rPr>
              <a:t>Contoh Implementasi:</a:t>
            </a:r>
            <a:endParaRPr lang="en-US" sz="2800" dirty="0">
              <a:highlight>
                <a:srgbClr val="00FFFF"/>
              </a:highlight>
            </a:endParaRPr>
          </a:p>
          <a:p>
            <a:pPr algn="just">
              <a:lnSpc>
                <a:spcPct val="100000"/>
              </a:lnSpc>
              <a:buFont typeface="Arial" panose="020B0604020202020204" pitchFamily="34" charset="0"/>
              <a:buChar char="•"/>
            </a:pPr>
            <a:r>
              <a:rPr lang="en-US" sz="2800" dirty="0"/>
              <a:t>Menggunakan </a:t>
            </a:r>
            <a:r>
              <a:rPr lang="en-US" sz="2800" b="1" dirty="0"/>
              <a:t>ChatGPT</a:t>
            </a:r>
            <a:r>
              <a:rPr lang="en-US" sz="2800" dirty="0"/>
              <a:t> untuk membuat draf laporan penelitian.</a:t>
            </a:r>
          </a:p>
          <a:p>
            <a:pPr algn="just">
              <a:lnSpc>
                <a:spcPct val="100000"/>
              </a:lnSpc>
              <a:buFont typeface="Arial" panose="020B0604020202020204" pitchFamily="34" charset="0"/>
              <a:buChar char="•"/>
            </a:pPr>
            <a:r>
              <a:rPr lang="en-US" sz="2800" b="1" dirty="0"/>
              <a:t>Google AutoML</a:t>
            </a:r>
            <a:r>
              <a:rPr lang="en-US" sz="2800" dirty="0"/>
              <a:t> untuk menganalisis data sosial dan kesehatan masyarakat</a:t>
            </a:r>
          </a:p>
        </p:txBody>
      </p:sp>
      <p:sp>
        <p:nvSpPr>
          <p:cNvPr id="11" name="Slide Number Placeholder 10">
            <a:extLst>
              <a:ext uri="{FF2B5EF4-FFF2-40B4-BE49-F238E27FC236}">
                <a16:creationId xmlns:a16="http://schemas.microsoft.com/office/drawing/2014/main" id="{80E6D287-A271-7835-4E76-9A53617387C2}"/>
              </a:ext>
            </a:extLst>
          </p:cNvPr>
          <p:cNvSpPr>
            <a:spLocks noGrp="1"/>
          </p:cNvSpPr>
          <p:nvPr>
            <p:ph type="sldNum" sz="quarter" idx="12"/>
          </p:nvPr>
        </p:nvSpPr>
        <p:spPr/>
        <p:txBody>
          <a:bodyPr/>
          <a:lstStyle/>
          <a:p>
            <a:fld id="{0D309695-DEC3-40DA-9DF5-330280C9D0E8}" type="slidenum">
              <a:rPr lang="en-US" smtClean="0"/>
              <a:pPr/>
              <a:t>54</a:t>
            </a:fld>
            <a:endParaRPr lang="en-US" dirty="0"/>
          </a:p>
        </p:txBody>
      </p:sp>
    </p:spTree>
    <p:extLst>
      <p:ext uri="{BB962C8B-B14F-4D97-AF65-F5344CB8AC3E}">
        <p14:creationId xmlns:p14="http://schemas.microsoft.com/office/powerpoint/2010/main" val="1321805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9DAA-B21A-F8C4-2FAE-EABB3411A443}"/>
              </a:ext>
            </a:extLst>
          </p:cNvPr>
          <p:cNvSpPr>
            <a:spLocks noGrp="1"/>
          </p:cNvSpPr>
          <p:nvPr>
            <p:ph type="title"/>
          </p:nvPr>
        </p:nvSpPr>
        <p:spPr>
          <a:xfrm>
            <a:off x="838200" y="427117"/>
            <a:ext cx="10515600" cy="735013"/>
          </a:xfrm>
        </p:spPr>
        <p:txBody>
          <a:bodyPr>
            <a:normAutofit fontScale="90000"/>
          </a:bodyPr>
          <a:lstStyle/>
          <a:p>
            <a:r>
              <a:rPr lang="en-US" b="1" dirty="0">
                <a:highlight>
                  <a:srgbClr val="FFFF00"/>
                </a:highlight>
              </a:rPr>
              <a:t>5. Pelatihan dan Literasi Digital</a:t>
            </a:r>
            <a:endParaRPr lang="en-US" dirty="0">
              <a:highlight>
                <a:srgbClr val="FFFF00"/>
              </a:highlight>
            </a:endParaRPr>
          </a:p>
        </p:txBody>
      </p:sp>
      <p:sp>
        <p:nvSpPr>
          <p:cNvPr id="3" name="Content Placeholder 2">
            <a:extLst>
              <a:ext uri="{FF2B5EF4-FFF2-40B4-BE49-F238E27FC236}">
                <a16:creationId xmlns:a16="http://schemas.microsoft.com/office/drawing/2014/main" id="{48CBD853-6339-C13C-086F-7F2B23C6E283}"/>
              </a:ext>
            </a:extLst>
          </p:cNvPr>
          <p:cNvSpPr>
            <a:spLocks noGrp="1"/>
          </p:cNvSpPr>
          <p:nvPr>
            <p:ph idx="1"/>
          </p:nvPr>
        </p:nvSpPr>
        <p:spPr>
          <a:xfrm>
            <a:off x="838200" y="1328738"/>
            <a:ext cx="10515600" cy="5102145"/>
          </a:xfrm>
        </p:spPr>
        <p:txBody>
          <a:bodyPr>
            <a:normAutofit lnSpcReduction="10000"/>
          </a:bodyPr>
          <a:lstStyle/>
          <a:p>
            <a:pPr marL="0" indent="0" algn="just">
              <a:lnSpc>
                <a:spcPct val="100000"/>
              </a:lnSpc>
              <a:buNone/>
            </a:pPr>
            <a:r>
              <a:rPr lang="en-US" sz="3200" b="1" dirty="0">
                <a:highlight>
                  <a:srgbClr val="00FFFF"/>
                </a:highlight>
              </a:rPr>
              <a:t>Persiapan:</a:t>
            </a:r>
            <a:endParaRPr lang="en-US" sz="3200" dirty="0">
              <a:highlight>
                <a:srgbClr val="00FFFF"/>
              </a:highlight>
            </a:endParaRPr>
          </a:p>
          <a:p>
            <a:pPr algn="just">
              <a:lnSpc>
                <a:spcPct val="100000"/>
              </a:lnSpc>
              <a:buFont typeface="Arial" panose="020B0604020202020204" pitchFamily="34" charset="0"/>
              <a:buChar char="•"/>
            </a:pPr>
            <a:r>
              <a:rPr lang="en-US" sz="3200" dirty="0"/>
              <a:t>Berikan pelatihan kepada pengurus LPPA tentang:</a:t>
            </a:r>
          </a:p>
          <a:p>
            <a:pPr marL="742950" lvl="1" indent="-285750" algn="just">
              <a:lnSpc>
                <a:spcPct val="100000"/>
              </a:lnSpc>
              <a:buFont typeface="Arial" panose="020B0604020202020204" pitchFamily="34" charset="0"/>
              <a:buChar char="•"/>
            </a:pPr>
            <a:r>
              <a:rPr lang="en-US" sz="2800" dirty="0"/>
              <a:t>Penggunaan perangkat lunak berbasis cloud.</a:t>
            </a:r>
          </a:p>
          <a:p>
            <a:pPr marL="742950" lvl="1" indent="-285750" algn="just">
              <a:lnSpc>
                <a:spcPct val="100000"/>
              </a:lnSpc>
              <a:buFont typeface="Arial" panose="020B0604020202020204" pitchFamily="34" charset="0"/>
              <a:buChar char="•"/>
            </a:pPr>
            <a:r>
              <a:rPr lang="en-US" sz="2800" dirty="0"/>
              <a:t>Pemanfaatan AI untuk penelitian dan operasional.</a:t>
            </a:r>
          </a:p>
          <a:p>
            <a:pPr marL="742950" lvl="1" indent="-285750" algn="just">
              <a:lnSpc>
                <a:spcPct val="100000"/>
              </a:lnSpc>
              <a:buFont typeface="Arial" panose="020B0604020202020204" pitchFamily="34" charset="0"/>
              <a:buChar char="•"/>
            </a:pPr>
            <a:r>
              <a:rPr lang="en-US" sz="2800" dirty="0"/>
              <a:t>Keamanan data digital.</a:t>
            </a:r>
          </a:p>
          <a:p>
            <a:pPr marL="0" indent="0" algn="just">
              <a:lnSpc>
                <a:spcPct val="100000"/>
              </a:lnSpc>
              <a:buNone/>
            </a:pPr>
            <a:endParaRPr lang="en-US" sz="3200" b="1" dirty="0"/>
          </a:p>
          <a:p>
            <a:pPr marL="0" indent="0" algn="just">
              <a:lnSpc>
                <a:spcPct val="100000"/>
              </a:lnSpc>
              <a:buNone/>
            </a:pPr>
            <a:r>
              <a:rPr lang="en-US" sz="3200" b="1" dirty="0">
                <a:highlight>
                  <a:srgbClr val="00FFFF"/>
                </a:highlight>
              </a:rPr>
              <a:t>Contoh Implementasi:</a:t>
            </a:r>
            <a:endParaRPr lang="en-US" sz="3200" dirty="0">
              <a:highlight>
                <a:srgbClr val="00FFFF"/>
              </a:highlight>
            </a:endParaRPr>
          </a:p>
          <a:p>
            <a:pPr algn="just">
              <a:lnSpc>
                <a:spcPct val="100000"/>
              </a:lnSpc>
              <a:buFont typeface="Arial" panose="020B0604020202020204" pitchFamily="34" charset="0"/>
              <a:buChar char="•"/>
            </a:pPr>
            <a:r>
              <a:rPr lang="en-US" sz="3200" dirty="0"/>
              <a:t>Menyelenggarakan workshop “Pemanfaatan AI untuk Penelitian Sosial” yang mengajarkan pengurus LPPA menggunakan </a:t>
            </a:r>
            <a:r>
              <a:rPr lang="en-US" sz="3200" b="1" dirty="0"/>
              <a:t>AI tools</a:t>
            </a:r>
            <a:r>
              <a:rPr lang="en-US" sz="3200" dirty="0"/>
              <a:t> seperti ChatGPT dan Tableau.</a:t>
            </a:r>
          </a:p>
        </p:txBody>
      </p:sp>
      <p:sp>
        <p:nvSpPr>
          <p:cNvPr id="11" name="Slide Number Placeholder 10">
            <a:extLst>
              <a:ext uri="{FF2B5EF4-FFF2-40B4-BE49-F238E27FC236}">
                <a16:creationId xmlns:a16="http://schemas.microsoft.com/office/drawing/2014/main" id="{EE48519D-CD21-2AAB-074E-6F3BC9109DE5}"/>
              </a:ext>
            </a:extLst>
          </p:cNvPr>
          <p:cNvSpPr>
            <a:spLocks noGrp="1"/>
          </p:cNvSpPr>
          <p:nvPr>
            <p:ph type="sldNum" sz="quarter" idx="12"/>
          </p:nvPr>
        </p:nvSpPr>
        <p:spPr/>
        <p:txBody>
          <a:bodyPr/>
          <a:lstStyle/>
          <a:p>
            <a:fld id="{0D309695-DEC3-40DA-9DF5-330280C9D0E8}" type="slidenum">
              <a:rPr lang="en-US" smtClean="0"/>
              <a:pPr/>
              <a:t>55</a:t>
            </a:fld>
            <a:endParaRPr lang="en-US" dirty="0"/>
          </a:p>
        </p:txBody>
      </p:sp>
    </p:spTree>
    <p:extLst>
      <p:ext uri="{BB962C8B-B14F-4D97-AF65-F5344CB8AC3E}">
        <p14:creationId xmlns:p14="http://schemas.microsoft.com/office/powerpoint/2010/main" val="783175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27041-6CD8-F685-5621-98F341E7B823}"/>
              </a:ext>
            </a:extLst>
          </p:cNvPr>
          <p:cNvSpPr>
            <a:spLocks noGrp="1"/>
          </p:cNvSpPr>
          <p:nvPr>
            <p:ph type="title"/>
          </p:nvPr>
        </p:nvSpPr>
        <p:spPr>
          <a:xfrm>
            <a:off x="838200" y="458113"/>
            <a:ext cx="10515600" cy="720725"/>
          </a:xfrm>
        </p:spPr>
        <p:txBody>
          <a:bodyPr>
            <a:normAutofit fontScale="90000"/>
          </a:bodyPr>
          <a:lstStyle/>
          <a:p>
            <a:r>
              <a:rPr lang="en-US" b="1" dirty="0">
                <a:highlight>
                  <a:srgbClr val="FFFF00"/>
                </a:highlight>
              </a:rPr>
              <a:t>6. Kebijakan Keamanan Data</a:t>
            </a:r>
            <a:endParaRPr lang="en-US" dirty="0">
              <a:highlight>
                <a:srgbClr val="FFFF00"/>
              </a:highlight>
            </a:endParaRPr>
          </a:p>
        </p:txBody>
      </p:sp>
      <p:sp>
        <p:nvSpPr>
          <p:cNvPr id="3" name="Content Placeholder 2">
            <a:extLst>
              <a:ext uri="{FF2B5EF4-FFF2-40B4-BE49-F238E27FC236}">
                <a16:creationId xmlns:a16="http://schemas.microsoft.com/office/drawing/2014/main" id="{A958CB86-6E79-C682-0A8D-10BA15AE4D26}"/>
              </a:ext>
            </a:extLst>
          </p:cNvPr>
          <p:cNvSpPr>
            <a:spLocks noGrp="1"/>
          </p:cNvSpPr>
          <p:nvPr>
            <p:ph idx="1"/>
          </p:nvPr>
        </p:nvSpPr>
        <p:spPr>
          <a:xfrm>
            <a:off x="838200" y="1371600"/>
            <a:ext cx="10515600" cy="5121275"/>
          </a:xfrm>
        </p:spPr>
        <p:txBody>
          <a:bodyPr>
            <a:normAutofit fontScale="92500" lnSpcReduction="10000"/>
          </a:bodyPr>
          <a:lstStyle/>
          <a:p>
            <a:pPr marL="0" indent="0" algn="just">
              <a:lnSpc>
                <a:spcPct val="100000"/>
              </a:lnSpc>
              <a:buNone/>
            </a:pPr>
            <a:r>
              <a:rPr lang="en-US" sz="3200" b="1" dirty="0">
                <a:highlight>
                  <a:srgbClr val="00FFFF"/>
                </a:highlight>
              </a:rPr>
              <a:t>Persiapan:</a:t>
            </a:r>
            <a:endParaRPr lang="en-US" sz="3200" dirty="0">
              <a:highlight>
                <a:srgbClr val="00FFFF"/>
              </a:highlight>
            </a:endParaRPr>
          </a:p>
          <a:p>
            <a:pPr algn="just">
              <a:lnSpc>
                <a:spcPct val="100000"/>
              </a:lnSpc>
              <a:buFont typeface="Arial" panose="020B0604020202020204" pitchFamily="34" charset="0"/>
              <a:buChar char="•"/>
            </a:pPr>
            <a:r>
              <a:rPr lang="en-US" sz="3200" dirty="0"/>
              <a:t>Tetapkan kebijakan keamanan data untuk melindungi data sensitif, termasuk data penelitian dan laporan masyarakat.</a:t>
            </a:r>
          </a:p>
          <a:p>
            <a:pPr algn="just">
              <a:lnSpc>
                <a:spcPct val="100000"/>
              </a:lnSpc>
              <a:buFont typeface="Arial" panose="020B0604020202020204" pitchFamily="34" charset="0"/>
              <a:buChar char="•"/>
            </a:pPr>
            <a:r>
              <a:rPr lang="en-US" sz="3200" dirty="0"/>
              <a:t>Gunakan teknologi </a:t>
            </a:r>
            <a:r>
              <a:rPr lang="en-US" sz="3200" b="1" dirty="0"/>
              <a:t>enkripsi</a:t>
            </a:r>
            <a:r>
              <a:rPr lang="en-US" sz="3200" dirty="0"/>
              <a:t> untuk memastikan data tidak dapat diakses oleh pihak yang tidak berwenang.</a:t>
            </a:r>
          </a:p>
          <a:p>
            <a:pPr algn="just">
              <a:lnSpc>
                <a:spcPct val="100000"/>
              </a:lnSpc>
            </a:pPr>
            <a:endParaRPr lang="en-US" sz="3200" b="1" dirty="0"/>
          </a:p>
          <a:p>
            <a:pPr marL="0" indent="0" algn="just">
              <a:lnSpc>
                <a:spcPct val="100000"/>
              </a:lnSpc>
              <a:buNone/>
            </a:pPr>
            <a:r>
              <a:rPr lang="en-US" sz="3200" b="1" dirty="0">
                <a:highlight>
                  <a:srgbClr val="00FFFF"/>
                </a:highlight>
              </a:rPr>
              <a:t>Contoh Implementasi:</a:t>
            </a:r>
            <a:endParaRPr lang="en-US" sz="3200" dirty="0">
              <a:highlight>
                <a:srgbClr val="00FFFF"/>
              </a:highlight>
            </a:endParaRPr>
          </a:p>
          <a:p>
            <a:pPr algn="just">
              <a:lnSpc>
                <a:spcPct val="100000"/>
              </a:lnSpc>
              <a:buFont typeface="Arial" panose="020B0604020202020204" pitchFamily="34" charset="0"/>
              <a:buChar char="•"/>
            </a:pPr>
            <a:r>
              <a:rPr lang="en-US" sz="3200" dirty="0"/>
              <a:t>LPPA menerapkan kebijakan bahwa semua dokumen hanya dapat diakses dengan otorisasi melalui platform seperti Google Drive dengan sistem login dua langkah (two-factor authentication).</a:t>
            </a:r>
          </a:p>
        </p:txBody>
      </p:sp>
      <p:sp>
        <p:nvSpPr>
          <p:cNvPr id="11" name="Slide Number Placeholder 10">
            <a:extLst>
              <a:ext uri="{FF2B5EF4-FFF2-40B4-BE49-F238E27FC236}">
                <a16:creationId xmlns:a16="http://schemas.microsoft.com/office/drawing/2014/main" id="{3E171431-2193-2D46-C1DC-BD2BBFDE0894}"/>
              </a:ext>
            </a:extLst>
          </p:cNvPr>
          <p:cNvSpPr>
            <a:spLocks noGrp="1"/>
          </p:cNvSpPr>
          <p:nvPr>
            <p:ph type="sldNum" sz="quarter" idx="12"/>
          </p:nvPr>
        </p:nvSpPr>
        <p:spPr/>
        <p:txBody>
          <a:bodyPr/>
          <a:lstStyle/>
          <a:p>
            <a:fld id="{0D309695-DEC3-40DA-9DF5-330280C9D0E8}" type="slidenum">
              <a:rPr lang="en-US" smtClean="0"/>
              <a:pPr/>
              <a:t>56</a:t>
            </a:fld>
            <a:endParaRPr lang="en-US" dirty="0"/>
          </a:p>
        </p:txBody>
      </p:sp>
    </p:spTree>
    <p:extLst>
      <p:ext uri="{BB962C8B-B14F-4D97-AF65-F5344CB8AC3E}">
        <p14:creationId xmlns:p14="http://schemas.microsoft.com/office/powerpoint/2010/main" val="2496295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E4BB-AB5E-337C-702F-64767CD0896B}"/>
              </a:ext>
            </a:extLst>
          </p:cNvPr>
          <p:cNvSpPr>
            <a:spLocks noGrp="1"/>
          </p:cNvSpPr>
          <p:nvPr>
            <p:ph type="title"/>
          </p:nvPr>
        </p:nvSpPr>
        <p:spPr>
          <a:xfrm>
            <a:off x="838200" y="422277"/>
            <a:ext cx="10515600" cy="720725"/>
          </a:xfrm>
        </p:spPr>
        <p:txBody>
          <a:bodyPr>
            <a:normAutofit fontScale="90000"/>
          </a:bodyPr>
          <a:lstStyle/>
          <a:p>
            <a:r>
              <a:rPr lang="en-US" b="1" dirty="0">
                <a:highlight>
                  <a:srgbClr val="FFFF00"/>
                </a:highlight>
              </a:rPr>
              <a:t>7. Pengembangan Platform Digital</a:t>
            </a:r>
            <a:endParaRPr lang="en-US" dirty="0">
              <a:highlight>
                <a:srgbClr val="FFFF00"/>
              </a:highlight>
            </a:endParaRPr>
          </a:p>
        </p:txBody>
      </p:sp>
      <p:sp>
        <p:nvSpPr>
          <p:cNvPr id="3" name="Content Placeholder 2">
            <a:extLst>
              <a:ext uri="{FF2B5EF4-FFF2-40B4-BE49-F238E27FC236}">
                <a16:creationId xmlns:a16="http://schemas.microsoft.com/office/drawing/2014/main" id="{A680C694-7524-09FB-4180-984ADE221BEC}"/>
              </a:ext>
            </a:extLst>
          </p:cNvPr>
          <p:cNvSpPr>
            <a:spLocks noGrp="1"/>
          </p:cNvSpPr>
          <p:nvPr>
            <p:ph idx="1"/>
          </p:nvPr>
        </p:nvSpPr>
        <p:spPr>
          <a:xfrm>
            <a:off x="838200" y="1328738"/>
            <a:ext cx="10515600" cy="5272087"/>
          </a:xfrm>
        </p:spPr>
        <p:txBody>
          <a:bodyPr>
            <a:normAutofit/>
          </a:bodyPr>
          <a:lstStyle/>
          <a:p>
            <a:pPr marL="0" indent="0" algn="just">
              <a:lnSpc>
                <a:spcPct val="100000"/>
              </a:lnSpc>
              <a:buNone/>
            </a:pPr>
            <a:r>
              <a:rPr lang="en-US" sz="2600" b="1" dirty="0">
                <a:highlight>
                  <a:srgbClr val="00FFFF"/>
                </a:highlight>
              </a:rPr>
              <a:t>Persiapan:</a:t>
            </a:r>
            <a:endParaRPr lang="en-US" sz="2600" dirty="0">
              <a:highlight>
                <a:srgbClr val="00FFFF"/>
              </a:highlight>
            </a:endParaRPr>
          </a:p>
          <a:p>
            <a:pPr algn="just">
              <a:lnSpc>
                <a:spcPct val="100000"/>
              </a:lnSpc>
              <a:buFont typeface="Arial" panose="020B0604020202020204" pitchFamily="34" charset="0"/>
              <a:buChar char="•"/>
            </a:pPr>
            <a:r>
              <a:rPr lang="en-US" sz="2600" dirty="0"/>
              <a:t>Bangun platform digital berbasis web atau aplikasi untuk mendukung program LPPA, seperti:</a:t>
            </a:r>
          </a:p>
          <a:p>
            <a:pPr marL="742950" lvl="1" indent="-285750" algn="just">
              <a:lnSpc>
                <a:spcPct val="100000"/>
              </a:lnSpc>
              <a:buFont typeface="Arial" panose="020B0604020202020204" pitchFamily="34" charset="0"/>
              <a:buChar char="•"/>
            </a:pPr>
            <a:r>
              <a:rPr lang="en-US" sz="2600" dirty="0"/>
              <a:t>Aplikasi pelaporan program pemberdayaan masyarakat.</a:t>
            </a:r>
          </a:p>
          <a:p>
            <a:pPr marL="742950" lvl="1" indent="-285750" algn="just">
              <a:lnSpc>
                <a:spcPct val="100000"/>
              </a:lnSpc>
              <a:buFont typeface="Arial" panose="020B0604020202020204" pitchFamily="34" charset="0"/>
              <a:buChar char="•"/>
            </a:pPr>
            <a:r>
              <a:rPr lang="en-US" sz="2600" dirty="0"/>
              <a:t>Sistem informasi penelitian berbasis web untuk publikasi dan akses hasil penelitian.</a:t>
            </a:r>
          </a:p>
          <a:p>
            <a:pPr marL="0" indent="0" algn="just">
              <a:lnSpc>
                <a:spcPct val="100000"/>
              </a:lnSpc>
              <a:buNone/>
            </a:pPr>
            <a:endParaRPr lang="en-US" sz="2600" b="1" dirty="0"/>
          </a:p>
          <a:p>
            <a:pPr marL="0" indent="0" algn="just">
              <a:lnSpc>
                <a:spcPct val="100000"/>
              </a:lnSpc>
              <a:buNone/>
            </a:pPr>
            <a:r>
              <a:rPr lang="en-US" sz="2600" b="1" dirty="0">
                <a:highlight>
                  <a:srgbClr val="00FFFF"/>
                </a:highlight>
              </a:rPr>
              <a:t>Contoh Implementasi:</a:t>
            </a:r>
            <a:endParaRPr lang="en-US" sz="2600" dirty="0">
              <a:highlight>
                <a:srgbClr val="00FFFF"/>
              </a:highlight>
            </a:endParaRPr>
          </a:p>
          <a:p>
            <a:pPr algn="just">
              <a:lnSpc>
                <a:spcPct val="100000"/>
              </a:lnSpc>
              <a:buFont typeface="Arial" panose="020B0604020202020204" pitchFamily="34" charset="0"/>
              <a:buChar char="•"/>
            </a:pPr>
            <a:r>
              <a:rPr lang="en-US" sz="2600" dirty="0"/>
              <a:t>LPPA mengembangkan </a:t>
            </a:r>
            <a:r>
              <a:rPr lang="en-US" sz="2600" b="1" dirty="0"/>
              <a:t>Aisyiyah Research Portal</a:t>
            </a:r>
            <a:r>
              <a:rPr lang="en-US" sz="2600" dirty="0"/>
              <a:t>, yang berisi database penelitian, laporan program, dan publikasi yang dapat diakses oleh anggota dan masyarakat.</a:t>
            </a:r>
          </a:p>
        </p:txBody>
      </p:sp>
      <p:sp>
        <p:nvSpPr>
          <p:cNvPr id="11" name="Slide Number Placeholder 10">
            <a:extLst>
              <a:ext uri="{FF2B5EF4-FFF2-40B4-BE49-F238E27FC236}">
                <a16:creationId xmlns:a16="http://schemas.microsoft.com/office/drawing/2014/main" id="{CD489E25-B2C4-13F1-B42D-063B313295D0}"/>
              </a:ext>
            </a:extLst>
          </p:cNvPr>
          <p:cNvSpPr>
            <a:spLocks noGrp="1"/>
          </p:cNvSpPr>
          <p:nvPr>
            <p:ph type="sldNum" sz="quarter" idx="12"/>
          </p:nvPr>
        </p:nvSpPr>
        <p:spPr/>
        <p:txBody>
          <a:bodyPr/>
          <a:lstStyle/>
          <a:p>
            <a:fld id="{0D309695-DEC3-40DA-9DF5-330280C9D0E8}" type="slidenum">
              <a:rPr lang="en-US" smtClean="0"/>
              <a:pPr/>
              <a:t>57</a:t>
            </a:fld>
            <a:endParaRPr lang="en-US" dirty="0"/>
          </a:p>
        </p:txBody>
      </p:sp>
    </p:spTree>
    <p:extLst>
      <p:ext uri="{BB962C8B-B14F-4D97-AF65-F5344CB8AC3E}">
        <p14:creationId xmlns:p14="http://schemas.microsoft.com/office/powerpoint/2010/main" val="474011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F0DB-0A3D-A47E-F87D-ACFDE42A60D5}"/>
              </a:ext>
            </a:extLst>
          </p:cNvPr>
          <p:cNvSpPr>
            <a:spLocks noGrp="1"/>
          </p:cNvSpPr>
          <p:nvPr>
            <p:ph type="title"/>
          </p:nvPr>
        </p:nvSpPr>
        <p:spPr>
          <a:xfrm>
            <a:off x="838200" y="422277"/>
            <a:ext cx="10515600" cy="735013"/>
          </a:xfrm>
        </p:spPr>
        <p:txBody>
          <a:bodyPr>
            <a:normAutofit fontScale="90000"/>
          </a:bodyPr>
          <a:lstStyle/>
          <a:p>
            <a:r>
              <a:rPr lang="en-US" b="1" dirty="0">
                <a:highlight>
                  <a:srgbClr val="FFFF00"/>
                </a:highlight>
              </a:rPr>
              <a:t>8. Kolaborasi dan Kemitraan Teknologi</a:t>
            </a:r>
            <a:endParaRPr lang="en-US" dirty="0">
              <a:highlight>
                <a:srgbClr val="FFFF00"/>
              </a:highlight>
            </a:endParaRPr>
          </a:p>
        </p:txBody>
      </p:sp>
      <p:sp>
        <p:nvSpPr>
          <p:cNvPr id="3" name="Content Placeholder 2">
            <a:extLst>
              <a:ext uri="{FF2B5EF4-FFF2-40B4-BE49-F238E27FC236}">
                <a16:creationId xmlns:a16="http://schemas.microsoft.com/office/drawing/2014/main" id="{FA004312-4488-C438-617F-8E475D71ED13}"/>
              </a:ext>
            </a:extLst>
          </p:cNvPr>
          <p:cNvSpPr>
            <a:spLocks noGrp="1"/>
          </p:cNvSpPr>
          <p:nvPr>
            <p:ph idx="1"/>
          </p:nvPr>
        </p:nvSpPr>
        <p:spPr>
          <a:xfrm>
            <a:off x="838200" y="1285875"/>
            <a:ext cx="10515600" cy="5414963"/>
          </a:xfrm>
        </p:spPr>
        <p:txBody>
          <a:bodyPr>
            <a:normAutofit fontScale="92500" lnSpcReduction="10000"/>
          </a:bodyPr>
          <a:lstStyle/>
          <a:p>
            <a:pPr marL="0" indent="0" algn="just">
              <a:lnSpc>
                <a:spcPct val="110000"/>
              </a:lnSpc>
              <a:buNone/>
            </a:pPr>
            <a:r>
              <a:rPr lang="en-US" sz="2800" b="1" dirty="0">
                <a:highlight>
                  <a:srgbClr val="00FFFF"/>
                </a:highlight>
              </a:rPr>
              <a:t>Persiapan:</a:t>
            </a:r>
            <a:endParaRPr lang="en-US" sz="2800" dirty="0">
              <a:highlight>
                <a:srgbClr val="00FFFF"/>
              </a:highlight>
            </a:endParaRPr>
          </a:p>
          <a:p>
            <a:pPr algn="just">
              <a:lnSpc>
                <a:spcPct val="110000"/>
              </a:lnSpc>
              <a:buFont typeface="Arial" panose="020B0604020202020204" pitchFamily="34" charset="0"/>
              <a:buChar char="•"/>
            </a:pPr>
            <a:r>
              <a:rPr lang="en-US" sz="2800" dirty="0"/>
              <a:t>Jalin kemitraan dengan penyedia teknologi untuk mendukung transformasi digital.</a:t>
            </a:r>
          </a:p>
          <a:p>
            <a:pPr algn="just">
              <a:lnSpc>
                <a:spcPct val="110000"/>
              </a:lnSpc>
              <a:buFont typeface="Arial" panose="020B0604020202020204" pitchFamily="34" charset="0"/>
              <a:buChar char="•"/>
            </a:pPr>
            <a:r>
              <a:rPr lang="en-US" sz="2800" dirty="0"/>
              <a:t>Libatkan ahli teknologi dan AI untuk mendesain dan mengimplementasikan sistem.</a:t>
            </a:r>
          </a:p>
          <a:p>
            <a:pPr marL="0" indent="0" algn="just">
              <a:lnSpc>
                <a:spcPct val="110000"/>
              </a:lnSpc>
              <a:buNone/>
            </a:pPr>
            <a:endParaRPr lang="en-US" sz="2800" b="1" dirty="0"/>
          </a:p>
          <a:p>
            <a:pPr marL="0" indent="0" algn="just">
              <a:lnSpc>
                <a:spcPct val="110000"/>
              </a:lnSpc>
              <a:buNone/>
            </a:pPr>
            <a:r>
              <a:rPr lang="en-US" sz="2800" b="1" dirty="0">
                <a:highlight>
                  <a:srgbClr val="00FFFF"/>
                </a:highlight>
              </a:rPr>
              <a:t>Contoh Implementasi:</a:t>
            </a:r>
            <a:endParaRPr lang="en-US" sz="2800" dirty="0">
              <a:highlight>
                <a:srgbClr val="00FFFF"/>
              </a:highlight>
            </a:endParaRPr>
          </a:p>
          <a:p>
            <a:pPr algn="just">
              <a:lnSpc>
                <a:spcPct val="110000"/>
              </a:lnSpc>
              <a:buFont typeface="Arial" panose="020B0604020202020204" pitchFamily="34" charset="0"/>
              <a:buChar char="•"/>
            </a:pPr>
            <a:r>
              <a:rPr lang="en-US" sz="2800" dirty="0"/>
              <a:t>Bekerja sama dengan startup teknologi untuk membangun aplikasi pelaporan berbasis AI.</a:t>
            </a:r>
          </a:p>
          <a:p>
            <a:pPr algn="just">
              <a:lnSpc>
                <a:spcPct val="110000"/>
              </a:lnSpc>
              <a:buFont typeface="Arial" panose="020B0604020202020204" pitchFamily="34" charset="0"/>
              <a:buChar char="•"/>
            </a:pPr>
            <a:r>
              <a:rPr lang="en-US" sz="2800" dirty="0"/>
              <a:t>Kemitraan dengan universitas lokal untuk pengembangan penelitian berbasis teknologi.</a:t>
            </a:r>
          </a:p>
        </p:txBody>
      </p:sp>
      <p:sp>
        <p:nvSpPr>
          <p:cNvPr id="11" name="Slide Number Placeholder 10">
            <a:extLst>
              <a:ext uri="{FF2B5EF4-FFF2-40B4-BE49-F238E27FC236}">
                <a16:creationId xmlns:a16="http://schemas.microsoft.com/office/drawing/2014/main" id="{CC639E8C-0C13-5933-2931-ED85BB164007}"/>
              </a:ext>
            </a:extLst>
          </p:cNvPr>
          <p:cNvSpPr>
            <a:spLocks noGrp="1"/>
          </p:cNvSpPr>
          <p:nvPr>
            <p:ph type="sldNum" sz="quarter" idx="12"/>
          </p:nvPr>
        </p:nvSpPr>
        <p:spPr/>
        <p:txBody>
          <a:bodyPr/>
          <a:lstStyle/>
          <a:p>
            <a:fld id="{0D309695-DEC3-40DA-9DF5-330280C9D0E8}" type="slidenum">
              <a:rPr lang="en-US" smtClean="0"/>
              <a:pPr/>
              <a:t>58</a:t>
            </a:fld>
            <a:endParaRPr lang="en-US" dirty="0"/>
          </a:p>
        </p:txBody>
      </p:sp>
    </p:spTree>
    <p:extLst>
      <p:ext uri="{BB962C8B-B14F-4D97-AF65-F5344CB8AC3E}">
        <p14:creationId xmlns:p14="http://schemas.microsoft.com/office/powerpoint/2010/main" val="1081180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4491-B3E3-DC62-7694-34A2DF00A1D3}"/>
              </a:ext>
            </a:extLst>
          </p:cNvPr>
          <p:cNvSpPr>
            <a:spLocks noGrp="1"/>
          </p:cNvSpPr>
          <p:nvPr>
            <p:ph type="title"/>
          </p:nvPr>
        </p:nvSpPr>
        <p:spPr>
          <a:xfrm>
            <a:off x="838200" y="371482"/>
            <a:ext cx="10515600" cy="885826"/>
          </a:xfrm>
        </p:spPr>
        <p:txBody>
          <a:bodyPr/>
          <a:lstStyle/>
          <a:p>
            <a:r>
              <a:rPr lang="en-US" b="1" dirty="0">
                <a:highlight>
                  <a:srgbClr val="FFFF00"/>
                </a:highlight>
              </a:rPr>
              <a:t>9. Monitoring dan Evaluasi</a:t>
            </a:r>
            <a:endParaRPr lang="en-US" dirty="0">
              <a:highlight>
                <a:srgbClr val="FFFF00"/>
              </a:highlight>
            </a:endParaRPr>
          </a:p>
        </p:txBody>
      </p:sp>
      <p:sp>
        <p:nvSpPr>
          <p:cNvPr id="3" name="Content Placeholder 2">
            <a:extLst>
              <a:ext uri="{FF2B5EF4-FFF2-40B4-BE49-F238E27FC236}">
                <a16:creationId xmlns:a16="http://schemas.microsoft.com/office/drawing/2014/main" id="{56699F3D-CB93-5110-E22B-51E13D1D5E4D}"/>
              </a:ext>
            </a:extLst>
          </p:cNvPr>
          <p:cNvSpPr>
            <a:spLocks noGrp="1"/>
          </p:cNvSpPr>
          <p:nvPr>
            <p:ph idx="1"/>
          </p:nvPr>
        </p:nvSpPr>
        <p:spPr>
          <a:xfrm>
            <a:off x="838200" y="1414463"/>
            <a:ext cx="10515600" cy="5257800"/>
          </a:xfrm>
        </p:spPr>
        <p:txBody>
          <a:bodyPr>
            <a:normAutofit/>
          </a:bodyPr>
          <a:lstStyle/>
          <a:p>
            <a:pPr marL="0" indent="0" algn="just">
              <a:lnSpc>
                <a:spcPct val="100000"/>
              </a:lnSpc>
              <a:buNone/>
            </a:pPr>
            <a:r>
              <a:rPr lang="en-US" sz="2800" b="1" dirty="0">
                <a:highlight>
                  <a:srgbClr val="00FFFF"/>
                </a:highlight>
              </a:rPr>
              <a:t>Persiapan:</a:t>
            </a:r>
            <a:endParaRPr lang="en-US" sz="2800" dirty="0">
              <a:highlight>
                <a:srgbClr val="00FFFF"/>
              </a:highlight>
            </a:endParaRPr>
          </a:p>
          <a:p>
            <a:pPr algn="just">
              <a:lnSpc>
                <a:spcPct val="100000"/>
              </a:lnSpc>
              <a:buFont typeface="Arial" panose="020B0604020202020204" pitchFamily="34" charset="0"/>
              <a:buChar char="•"/>
            </a:pPr>
            <a:r>
              <a:rPr lang="en-US" sz="2800" dirty="0"/>
              <a:t>Buat sistem monitoring untuk memantau perkembangan transformasi digital.</a:t>
            </a:r>
          </a:p>
          <a:p>
            <a:pPr algn="just">
              <a:lnSpc>
                <a:spcPct val="100000"/>
              </a:lnSpc>
              <a:buFont typeface="Arial" panose="020B0604020202020204" pitchFamily="34" charset="0"/>
              <a:buChar char="•"/>
            </a:pPr>
            <a:r>
              <a:rPr lang="en-US" sz="2800" dirty="0"/>
              <a:t>Lakukan evaluasi berkala untuk mengetahui efektivitas implementasi dan menentukan perbaikan yang diperlukan.</a:t>
            </a:r>
          </a:p>
          <a:p>
            <a:pPr marL="0" indent="0" algn="just">
              <a:lnSpc>
                <a:spcPct val="100000"/>
              </a:lnSpc>
              <a:buNone/>
            </a:pPr>
            <a:endParaRPr lang="en-US" sz="2800" b="1" dirty="0"/>
          </a:p>
          <a:p>
            <a:pPr marL="0" indent="0" algn="just">
              <a:lnSpc>
                <a:spcPct val="100000"/>
              </a:lnSpc>
              <a:buNone/>
            </a:pPr>
            <a:r>
              <a:rPr lang="en-US" sz="2800" b="1" dirty="0">
                <a:highlight>
                  <a:srgbClr val="00FFFF"/>
                </a:highlight>
              </a:rPr>
              <a:t>Contoh Implementasi:</a:t>
            </a:r>
            <a:endParaRPr lang="en-US" sz="2800" dirty="0">
              <a:highlight>
                <a:srgbClr val="00FFFF"/>
              </a:highlight>
            </a:endParaRPr>
          </a:p>
          <a:p>
            <a:pPr algn="just">
              <a:lnSpc>
                <a:spcPct val="100000"/>
              </a:lnSpc>
              <a:buFont typeface="Arial" panose="020B0604020202020204" pitchFamily="34" charset="0"/>
              <a:buChar char="•"/>
            </a:pPr>
            <a:r>
              <a:rPr lang="en-US" sz="2800" dirty="0"/>
              <a:t>LPPA menggunakan </a:t>
            </a:r>
            <a:r>
              <a:rPr lang="en-US" sz="2800" b="1" dirty="0"/>
              <a:t>dashboard digital</a:t>
            </a:r>
            <a:r>
              <a:rPr lang="en-US" sz="2800" dirty="0"/>
              <a:t> yang menampilkan data real-time tentang perkembangan program digital, seperti jumlah laporan yang masuk atau analisis dampak program.</a:t>
            </a:r>
          </a:p>
        </p:txBody>
      </p:sp>
      <p:sp>
        <p:nvSpPr>
          <p:cNvPr id="11" name="Slide Number Placeholder 10">
            <a:extLst>
              <a:ext uri="{FF2B5EF4-FFF2-40B4-BE49-F238E27FC236}">
                <a16:creationId xmlns:a16="http://schemas.microsoft.com/office/drawing/2014/main" id="{55AE525E-BF55-509E-D0D4-DFDC7F5E8213}"/>
              </a:ext>
            </a:extLst>
          </p:cNvPr>
          <p:cNvSpPr>
            <a:spLocks noGrp="1"/>
          </p:cNvSpPr>
          <p:nvPr>
            <p:ph type="sldNum" sz="quarter" idx="12"/>
          </p:nvPr>
        </p:nvSpPr>
        <p:spPr/>
        <p:txBody>
          <a:bodyPr/>
          <a:lstStyle/>
          <a:p>
            <a:fld id="{0D309695-DEC3-40DA-9DF5-330280C9D0E8}" type="slidenum">
              <a:rPr lang="en-US" smtClean="0"/>
              <a:pPr/>
              <a:t>59</a:t>
            </a:fld>
            <a:endParaRPr lang="en-US" dirty="0"/>
          </a:p>
        </p:txBody>
      </p:sp>
    </p:spTree>
    <p:extLst>
      <p:ext uri="{BB962C8B-B14F-4D97-AF65-F5344CB8AC3E}">
        <p14:creationId xmlns:p14="http://schemas.microsoft.com/office/powerpoint/2010/main" val="68461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30F0-A6A5-22E8-9E96-CB255BA4AFF6}"/>
              </a:ext>
            </a:extLst>
          </p:cNvPr>
          <p:cNvSpPr>
            <a:spLocks noGrp="1"/>
          </p:cNvSpPr>
          <p:nvPr>
            <p:ph type="title"/>
          </p:nvPr>
        </p:nvSpPr>
        <p:spPr>
          <a:xfrm>
            <a:off x="838200" y="365126"/>
            <a:ext cx="10515600" cy="695666"/>
          </a:xfrm>
        </p:spPr>
        <p:txBody>
          <a:bodyPr/>
          <a:lstStyle/>
          <a:p>
            <a:pPr algn="ctr"/>
            <a:r>
              <a:rPr lang="en-US" dirty="0"/>
              <a:t>WEBSITE MUHAMMADIYAH</a:t>
            </a:r>
          </a:p>
        </p:txBody>
      </p:sp>
      <p:pic>
        <p:nvPicPr>
          <p:cNvPr id="6" name="Content Placeholder 5" descr="A screenshot of a website&#10;&#10;Description automatically generated">
            <a:extLst>
              <a:ext uri="{FF2B5EF4-FFF2-40B4-BE49-F238E27FC236}">
                <a16:creationId xmlns:a16="http://schemas.microsoft.com/office/drawing/2014/main" id="{6EA89C20-AEF2-EC79-0723-A04B7F8B9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304" y="1289391"/>
            <a:ext cx="10904362" cy="5203484"/>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565A28D1-106B-C52C-1062-F6D09DD7AA1E}"/>
              </a:ext>
            </a:extLst>
          </p:cNvPr>
          <p:cNvSpPr>
            <a:spLocks noGrp="1"/>
          </p:cNvSpPr>
          <p:nvPr>
            <p:ph type="sldNum" sz="quarter" idx="12"/>
          </p:nvPr>
        </p:nvSpPr>
        <p:spPr/>
        <p:txBody>
          <a:bodyPr/>
          <a:lstStyle/>
          <a:p>
            <a:fld id="{0D309695-DEC3-40DA-9DF5-330280C9D0E8}" type="slidenum">
              <a:rPr lang="en-US" smtClean="0"/>
              <a:pPr/>
              <a:t>6</a:t>
            </a:fld>
            <a:endParaRPr lang="en-US" dirty="0"/>
          </a:p>
        </p:txBody>
      </p:sp>
    </p:spTree>
    <p:extLst>
      <p:ext uri="{BB962C8B-B14F-4D97-AF65-F5344CB8AC3E}">
        <p14:creationId xmlns:p14="http://schemas.microsoft.com/office/powerpoint/2010/main" val="2257411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AB048-7E37-824F-A462-A148A6D546C7}"/>
              </a:ext>
            </a:extLst>
          </p:cNvPr>
          <p:cNvSpPr>
            <a:spLocks noGrp="1"/>
          </p:cNvSpPr>
          <p:nvPr>
            <p:ph type="title"/>
          </p:nvPr>
        </p:nvSpPr>
        <p:spPr>
          <a:xfrm>
            <a:off x="838200" y="450853"/>
            <a:ext cx="10515600" cy="792163"/>
          </a:xfrm>
        </p:spPr>
        <p:txBody>
          <a:bodyPr/>
          <a:lstStyle/>
          <a:p>
            <a:r>
              <a:rPr lang="en-US" b="1" dirty="0">
                <a:highlight>
                  <a:srgbClr val="FFFF00"/>
                </a:highlight>
              </a:rPr>
              <a:t>10. Budaya Digital di Organisasi</a:t>
            </a:r>
            <a:endParaRPr lang="en-US" dirty="0">
              <a:highlight>
                <a:srgbClr val="FFFF00"/>
              </a:highlight>
            </a:endParaRPr>
          </a:p>
        </p:txBody>
      </p:sp>
      <p:sp>
        <p:nvSpPr>
          <p:cNvPr id="3" name="Content Placeholder 2">
            <a:extLst>
              <a:ext uri="{FF2B5EF4-FFF2-40B4-BE49-F238E27FC236}">
                <a16:creationId xmlns:a16="http://schemas.microsoft.com/office/drawing/2014/main" id="{92423FFF-CA5F-473C-34CD-0231A10FDB09}"/>
              </a:ext>
            </a:extLst>
          </p:cNvPr>
          <p:cNvSpPr>
            <a:spLocks noGrp="1"/>
          </p:cNvSpPr>
          <p:nvPr>
            <p:ph idx="1"/>
          </p:nvPr>
        </p:nvSpPr>
        <p:spPr>
          <a:xfrm>
            <a:off x="838200" y="1485900"/>
            <a:ext cx="10515600" cy="5006975"/>
          </a:xfrm>
        </p:spPr>
        <p:txBody>
          <a:bodyPr>
            <a:normAutofit/>
          </a:bodyPr>
          <a:lstStyle/>
          <a:p>
            <a:pPr marL="0" indent="0" algn="just">
              <a:lnSpc>
                <a:spcPct val="100000"/>
              </a:lnSpc>
              <a:buNone/>
            </a:pPr>
            <a:r>
              <a:rPr lang="en-US" sz="2800" b="1" dirty="0">
                <a:highlight>
                  <a:srgbClr val="00FFFF"/>
                </a:highlight>
              </a:rPr>
              <a:t>Persiapan:</a:t>
            </a:r>
            <a:endParaRPr lang="en-US" sz="2800" dirty="0">
              <a:highlight>
                <a:srgbClr val="00FFFF"/>
              </a:highlight>
            </a:endParaRPr>
          </a:p>
          <a:p>
            <a:pPr algn="just">
              <a:lnSpc>
                <a:spcPct val="100000"/>
              </a:lnSpc>
              <a:buFont typeface="Arial" panose="020B0604020202020204" pitchFamily="34" charset="0"/>
              <a:buChar char="•"/>
            </a:pPr>
            <a:r>
              <a:rPr lang="en-US" sz="2800" dirty="0"/>
              <a:t>Tanamkan budaya kerja berbasis digital dengan mendorong penggunaan teknologi dalam semua aktivitas organisasi.</a:t>
            </a:r>
          </a:p>
          <a:p>
            <a:pPr algn="just">
              <a:lnSpc>
                <a:spcPct val="100000"/>
              </a:lnSpc>
              <a:buFont typeface="Arial" panose="020B0604020202020204" pitchFamily="34" charset="0"/>
              <a:buChar char="•"/>
            </a:pPr>
            <a:r>
              <a:rPr lang="en-US" sz="2800" dirty="0"/>
              <a:t>Dorong inovasi dengan memberikan ruang untuk ide-ide baru yang memanfaatkan teknologi.</a:t>
            </a:r>
          </a:p>
          <a:p>
            <a:pPr marL="0" indent="0" algn="just">
              <a:lnSpc>
                <a:spcPct val="100000"/>
              </a:lnSpc>
              <a:buNone/>
            </a:pPr>
            <a:endParaRPr lang="en-US" sz="2800" b="1" dirty="0"/>
          </a:p>
          <a:p>
            <a:pPr marL="0" indent="0" algn="just">
              <a:lnSpc>
                <a:spcPct val="100000"/>
              </a:lnSpc>
              <a:buNone/>
            </a:pPr>
            <a:r>
              <a:rPr lang="en-US" sz="2800" b="1" dirty="0">
                <a:highlight>
                  <a:srgbClr val="00FFFF"/>
                </a:highlight>
              </a:rPr>
              <a:t>Contoh Implementasi:</a:t>
            </a:r>
            <a:endParaRPr lang="en-US" sz="2800" dirty="0">
              <a:highlight>
                <a:srgbClr val="00FFFF"/>
              </a:highlight>
            </a:endParaRPr>
          </a:p>
          <a:p>
            <a:pPr algn="just">
              <a:lnSpc>
                <a:spcPct val="100000"/>
              </a:lnSpc>
              <a:buFont typeface="Arial" panose="020B0604020202020204" pitchFamily="34" charset="0"/>
              <a:buChar char="•"/>
            </a:pPr>
            <a:r>
              <a:rPr lang="en-US" sz="2800" dirty="0"/>
              <a:t>Membuat </a:t>
            </a:r>
            <a:r>
              <a:rPr lang="en-US" sz="2800" b="1" dirty="0"/>
              <a:t>program penghargaan</a:t>
            </a:r>
            <a:r>
              <a:rPr lang="en-US" sz="2800" dirty="0"/>
              <a:t> untuk tim atau cabang Aisyiyah yang mengusulkan ide transformasi digital terbaik.</a:t>
            </a:r>
          </a:p>
        </p:txBody>
      </p:sp>
      <p:sp>
        <p:nvSpPr>
          <p:cNvPr id="11" name="Slide Number Placeholder 10">
            <a:extLst>
              <a:ext uri="{FF2B5EF4-FFF2-40B4-BE49-F238E27FC236}">
                <a16:creationId xmlns:a16="http://schemas.microsoft.com/office/drawing/2014/main" id="{7CC7C1D4-6205-4BC8-3312-01C7E52530C1}"/>
              </a:ext>
            </a:extLst>
          </p:cNvPr>
          <p:cNvSpPr>
            <a:spLocks noGrp="1"/>
          </p:cNvSpPr>
          <p:nvPr>
            <p:ph type="sldNum" sz="quarter" idx="12"/>
          </p:nvPr>
        </p:nvSpPr>
        <p:spPr/>
        <p:txBody>
          <a:bodyPr/>
          <a:lstStyle/>
          <a:p>
            <a:fld id="{0D309695-DEC3-40DA-9DF5-330280C9D0E8}" type="slidenum">
              <a:rPr lang="en-US" smtClean="0"/>
              <a:pPr/>
              <a:t>60</a:t>
            </a:fld>
            <a:endParaRPr lang="en-US" dirty="0"/>
          </a:p>
        </p:txBody>
      </p:sp>
    </p:spTree>
    <p:extLst>
      <p:ext uri="{BB962C8B-B14F-4D97-AF65-F5344CB8AC3E}">
        <p14:creationId xmlns:p14="http://schemas.microsoft.com/office/powerpoint/2010/main" val="753123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05C-4B71-8943-448A-EFF11EF6224B}"/>
              </a:ext>
            </a:extLst>
          </p:cNvPr>
          <p:cNvSpPr>
            <a:spLocks noGrp="1"/>
          </p:cNvSpPr>
          <p:nvPr>
            <p:ph type="title"/>
          </p:nvPr>
        </p:nvSpPr>
        <p:spPr>
          <a:xfrm>
            <a:off x="838200" y="365125"/>
            <a:ext cx="10515600" cy="849313"/>
          </a:xfrm>
        </p:spPr>
        <p:txBody>
          <a:bodyPr>
            <a:noAutofit/>
          </a:bodyPr>
          <a:lstStyle/>
          <a:p>
            <a:r>
              <a:rPr lang="en-US" sz="4000" b="1" dirty="0">
                <a:highlight>
                  <a:srgbClr val="FFFF00"/>
                </a:highlight>
              </a:rPr>
              <a:t>Keuntungan Transformasi Digital bagi LPPA</a:t>
            </a:r>
            <a:endParaRPr lang="en-US" sz="4000" dirty="0">
              <a:highlight>
                <a:srgbClr val="FFFF00"/>
              </a:highlight>
            </a:endParaRPr>
          </a:p>
        </p:txBody>
      </p:sp>
      <p:sp>
        <p:nvSpPr>
          <p:cNvPr id="3" name="Content Placeholder 2">
            <a:extLst>
              <a:ext uri="{FF2B5EF4-FFF2-40B4-BE49-F238E27FC236}">
                <a16:creationId xmlns:a16="http://schemas.microsoft.com/office/drawing/2014/main" id="{FD350736-EDFA-0EBE-1301-5D7A3F98CB4F}"/>
              </a:ext>
            </a:extLst>
          </p:cNvPr>
          <p:cNvSpPr>
            <a:spLocks noGrp="1"/>
          </p:cNvSpPr>
          <p:nvPr>
            <p:ph idx="1"/>
          </p:nvPr>
        </p:nvSpPr>
        <p:spPr>
          <a:xfrm>
            <a:off x="838200" y="1514475"/>
            <a:ext cx="10515600" cy="4978400"/>
          </a:xfrm>
        </p:spPr>
        <p:txBody>
          <a:bodyPr>
            <a:normAutofit/>
          </a:bodyPr>
          <a:lstStyle/>
          <a:p>
            <a:pPr marL="514350" indent="-514350" algn="just">
              <a:lnSpc>
                <a:spcPct val="100000"/>
              </a:lnSpc>
              <a:buFont typeface="+mj-lt"/>
              <a:buAutoNum type="arabicPeriod"/>
            </a:pPr>
            <a:r>
              <a:rPr lang="en-US" sz="2400" b="1" dirty="0"/>
              <a:t>Efisiensi Operasional:</a:t>
            </a:r>
            <a:r>
              <a:rPr lang="en-US" sz="2400" dirty="0"/>
              <a:t> Proses manual menjadi lebih cepat dan otomatis.</a:t>
            </a:r>
          </a:p>
          <a:p>
            <a:pPr marL="514350" indent="-514350" algn="just">
              <a:lnSpc>
                <a:spcPct val="100000"/>
              </a:lnSpc>
              <a:buFont typeface="+mj-lt"/>
              <a:buAutoNum type="arabicPeriod"/>
            </a:pPr>
            <a:r>
              <a:rPr lang="en-US" sz="2400" b="1" dirty="0"/>
              <a:t>Akses yang Lebih Luas:</a:t>
            </a:r>
            <a:r>
              <a:rPr lang="en-US" sz="2400" dirty="0"/>
              <a:t> Data dan program dapat diakses kapan saja dan di mana saja.</a:t>
            </a:r>
          </a:p>
          <a:p>
            <a:pPr marL="514350" indent="-514350" algn="just">
              <a:lnSpc>
                <a:spcPct val="100000"/>
              </a:lnSpc>
              <a:buFont typeface="+mj-lt"/>
              <a:buAutoNum type="arabicPeriod"/>
            </a:pPr>
            <a:r>
              <a:rPr lang="en-US" sz="2400" b="1" dirty="0"/>
              <a:t>Pengambilan Keputusan Berbasis Data:</a:t>
            </a:r>
            <a:r>
              <a:rPr lang="en-US" sz="2400" dirty="0"/>
              <a:t> Informasi yang akurat dan real-time mendukung kebijakan yang lebih tepat sasaran.</a:t>
            </a:r>
          </a:p>
          <a:p>
            <a:pPr marL="514350" indent="-514350" algn="just">
              <a:lnSpc>
                <a:spcPct val="100000"/>
              </a:lnSpc>
              <a:buFont typeface="+mj-lt"/>
              <a:buAutoNum type="arabicPeriod"/>
            </a:pPr>
            <a:r>
              <a:rPr lang="en-US" sz="2400" b="1" dirty="0"/>
              <a:t>Inovasi Berkelanjutan:</a:t>
            </a:r>
            <a:r>
              <a:rPr lang="en-US" sz="2400" dirty="0"/>
              <a:t> AI memberikan peluang untuk terus berinovasi di berbagai bidang.</a:t>
            </a:r>
          </a:p>
          <a:p>
            <a:pPr marL="0" indent="0" algn="just">
              <a:lnSpc>
                <a:spcPct val="100000"/>
              </a:lnSpc>
              <a:buNone/>
            </a:pPr>
            <a:endParaRPr lang="en-US" sz="2400" dirty="0"/>
          </a:p>
          <a:p>
            <a:pPr marL="0" indent="0" algn="just">
              <a:lnSpc>
                <a:spcPct val="100000"/>
              </a:lnSpc>
              <a:buNone/>
            </a:pPr>
            <a:r>
              <a:rPr lang="en-US" sz="2400" dirty="0"/>
              <a:t>Dengan mempersiapkan poin-poin di atas, LPPA PWA Jawa Tengah dapat memanfaatkan teknologi digital dan AI untuk mendukung visi dan misinya dalam era digital ini.</a:t>
            </a:r>
          </a:p>
        </p:txBody>
      </p:sp>
      <p:sp>
        <p:nvSpPr>
          <p:cNvPr id="11" name="Slide Number Placeholder 10">
            <a:extLst>
              <a:ext uri="{FF2B5EF4-FFF2-40B4-BE49-F238E27FC236}">
                <a16:creationId xmlns:a16="http://schemas.microsoft.com/office/drawing/2014/main" id="{BA157C5F-7597-490A-C187-6BA0DF203591}"/>
              </a:ext>
            </a:extLst>
          </p:cNvPr>
          <p:cNvSpPr>
            <a:spLocks noGrp="1"/>
          </p:cNvSpPr>
          <p:nvPr>
            <p:ph type="sldNum" sz="quarter" idx="12"/>
          </p:nvPr>
        </p:nvSpPr>
        <p:spPr/>
        <p:txBody>
          <a:bodyPr/>
          <a:lstStyle/>
          <a:p>
            <a:fld id="{0D309695-DEC3-40DA-9DF5-330280C9D0E8}" type="slidenum">
              <a:rPr lang="en-US" smtClean="0"/>
              <a:pPr/>
              <a:t>61</a:t>
            </a:fld>
            <a:endParaRPr lang="en-US" dirty="0"/>
          </a:p>
        </p:txBody>
      </p:sp>
    </p:spTree>
    <p:extLst>
      <p:ext uri="{BB962C8B-B14F-4D97-AF65-F5344CB8AC3E}">
        <p14:creationId xmlns:p14="http://schemas.microsoft.com/office/powerpoint/2010/main" val="3527341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Content Placeholder 14">
            <a:extLst>
              <a:ext uri="{FF2B5EF4-FFF2-40B4-BE49-F238E27FC236}">
                <a16:creationId xmlns:a16="http://schemas.microsoft.com/office/drawing/2014/main" id="{7B1985AF-F64C-AFFE-FCF1-BC441528188A}"/>
              </a:ext>
            </a:extLst>
          </p:cNvPr>
          <p:cNvPicPr>
            <a:picLocks noGrp="1" noChangeAspect="1"/>
          </p:cNvPicPr>
          <p:nvPr>
            <p:ph idx="1"/>
          </p:nvPr>
        </p:nvPicPr>
        <p:blipFill>
          <a:blip r:embed="rId2"/>
          <a:srcRect t="1633"/>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4" name="Slide Number Placeholder 3">
            <a:extLst>
              <a:ext uri="{FF2B5EF4-FFF2-40B4-BE49-F238E27FC236}">
                <a16:creationId xmlns:a16="http://schemas.microsoft.com/office/drawing/2014/main" id="{3E649115-613B-5F7E-6296-40632899FB9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0D309695-DEC3-40DA-9DF5-330280C9D0E8}" type="slidenum">
              <a:rPr lang="en-US" sz="1000">
                <a:solidFill>
                  <a:srgbClr val="FFFFFF"/>
                </a:solidFill>
              </a:rPr>
              <a:pPr defTabSz="914400">
                <a:spcAft>
                  <a:spcPts val="600"/>
                </a:spcAft>
              </a:pPr>
              <a:t>62</a:t>
            </a:fld>
            <a:endParaRPr lang="en-US" sz="1000" dirty="0">
              <a:solidFill>
                <a:srgbClr val="FFFFFF"/>
              </a:solidFill>
            </a:endParaRPr>
          </a:p>
        </p:txBody>
      </p:sp>
      <p:sp>
        <p:nvSpPr>
          <p:cNvPr id="13" name="TextBox 12">
            <a:extLst>
              <a:ext uri="{FF2B5EF4-FFF2-40B4-BE49-F238E27FC236}">
                <a16:creationId xmlns:a16="http://schemas.microsoft.com/office/drawing/2014/main" id="{DA115182-6281-955B-9088-D5ACD102BA15}"/>
              </a:ext>
            </a:extLst>
          </p:cNvPr>
          <p:cNvSpPr txBox="1"/>
          <p:nvPr/>
        </p:nvSpPr>
        <p:spPr>
          <a:xfrm>
            <a:off x="838200" y="681036"/>
            <a:ext cx="10515600" cy="1200329"/>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a:spAutoFit/>
          </a:bodyPr>
          <a:lstStyle/>
          <a:p>
            <a:pPr marL="0" indent="0" algn="ctr">
              <a:spcAft>
                <a:spcPts val="600"/>
              </a:spcAft>
              <a:buNone/>
            </a:pPr>
            <a:r>
              <a:rPr lang="en-US" sz="3600" b="1" dirty="0"/>
              <a:t>Tantangan atau Hambatan dalam Transformasi Digital Organisasi Aisyiyah Menghadapi Era AI</a:t>
            </a:r>
          </a:p>
        </p:txBody>
      </p:sp>
    </p:spTree>
    <p:extLst>
      <p:ext uri="{BB962C8B-B14F-4D97-AF65-F5344CB8AC3E}">
        <p14:creationId xmlns:p14="http://schemas.microsoft.com/office/powerpoint/2010/main" val="1346386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24F91E-2006-DB5B-2834-D8AC888D54B9}"/>
              </a:ext>
            </a:extLst>
          </p:cNvPr>
          <p:cNvSpPr>
            <a:spLocks noGrp="1"/>
          </p:cNvSpPr>
          <p:nvPr>
            <p:ph idx="1"/>
          </p:nvPr>
        </p:nvSpPr>
        <p:spPr>
          <a:xfrm>
            <a:off x="838200" y="814389"/>
            <a:ext cx="10515600" cy="4381500"/>
          </a:xfrm>
        </p:spPr>
        <p:txBody>
          <a:bodyPr>
            <a:normAutofit/>
          </a:bodyPr>
          <a:lstStyle/>
          <a:p>
            <a:pPr marL="0" indent="0" algn="just">
              <a:lnSpc>
                <a:spcPct val="100000"/>
              </a:lnSpc>
              <a:buNone/>
            </a:pPr>
            <a:r>
              <a:rPr lang="en-US" sz="3200" dirty="0"/>
              <a:t>Transformasi digital organisasi seperti Aisyiyah, termasuk pemanfaatan teknologi berbasis </a:t>
            </a:r>
            <a:r>
              <a:rPr lang="en-US" sz="3200" b="1" dirty="0"/>
              <a:t>Artificial Intelligence (AI)</a:t>
            </a:r>
            <a:r>
              <a:rPr lang="en-US" sz="3200" dirty="0"/>
              <a:t>, menghadapi berbagai tantangan. </a:t>
            </a:r>
          </a:p>
          <a:p>
            <a:pPr marL="0" indent="0" algn="just">
              <a:lnSpc>
                <a:spcPct val="100000"/>
              </a:lnSpc>
              <a:buNone/>
            </a:pPr>
            <a:endParaRPr lang="en-US" sz="2800" dirty="0"/>
          </a:p>
          <a:p>
            <a:pPr marL="0" indent="0" algn="just">
              <a:lnSpc>
                <a:spcPct val="100000"/>
              </a:lnSpc>
              <a:buNone/>
            </a:pPr>
            <a:r>
              <a:rPr lang="en-US" sz="3600" dirty="0"/>
              <a:t>Berikut adalah hambatan yang mungkin muncul, disertai penjelasan dan contoh konkret:</a:t>
            </a:r>
          </a:p>
        </p:txBody>
      </p:sp>
      <p:sp>
        <p:nvSpPr>
          <p:cNvPr id="11" name="Slide Number Placeholder 10">
            <a:extLst>
              <a:ext uri="{FF2B5EF4-FFF2-40B4-BE49-F238E27FC236}">
                <a16:creationId xmlns:a16="http://schemas.microsoft.com/office/drawing/2014/main" id="{FDFF2232-AE49-713C-FE99-CF98FB423CA0}"/>
              </a:ext>
            </a:extLst>
          </p:cNvPr>
          <p:cNvSpPr>
            <a:spLocks noGrp="1"/>
          </p:cNvSpPr>
          <p:nvPr>
            <p:ph type="sldNum" sz="quarter" idx="12"/>
          </p:nvPr>
        </p:nvSpPr>
        <p:spPr/>
        <p:txBody>
          <a:bodyPr/>
          <a:lstStyle/>
          <a:p>
            <a:fld id="{0D309695-DEC3-40DA-9DF5-330280C9D0E8}" type="slidenum">
              <a:rPr lang="en-US" smtClean="0"/>
              <a:pPr/>
              <a:t>63</a:t>
            </a:fld>
            <a:endParaRPr lang="en-US" dirty="0"/>
          </a:p>
        </p:txBody>
      </p:sp>
    </p:spTree>
    <p:extLst>
      <p:ext uri="{BB962C8B-B14F-4D97-AF65-F5344CB8AC3E}">
        <p14:creationId xmlns:p14="http://schemas.microsoft.com/office/powerpoint/2010/main" val="1692628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9A26-88DF-7AC8-6687-57481778B909}"/>
              </a:ext>
            </a:extLst>
          </p:cNvPr>
          <p:cNvSpPr>
            <a:spLocks noGrp="1"/>
          </p:cNvSpPr>
          <p:nvPr>
            <p:ph type="title"/>
          </p:nvPr>
        </p:nvSpPr>
        <p:spPr>
          <a:xfrm>
            <a:off x="838200" y="271467"/>
            <a:ext cx="10515600" cy="785811"/>
          </a:xfrm>
        </p:spPr>
        <p:txBody>
          <a:bodyPr/>
          <a:lstStyle/>
          <a:p>
            <a:r>
              <a:rPr lang="en-US" b="1" dirty="0">
                <a:highlight>
                  <a:srgbClr val="FFFF00"/>
                </a:highlight>
              </a:rPr>
              <a:t>1. Kurangnya Literasi Digital</a:t>
            </a:r>
            <a:endParaRPr lang="en-US" dirty="0">
              <a:highlight>
                <a:srgbClr val="FFFF00"/>
              </a:highlight>
            </a:endParaRPr>
          </a:p>
        </p:txBody>
      </p:sp>
      <p:sp>
        <p:nvSpPr>
          <p:cNvPr id="3" name="Content Placeholder 2">
            <a:extLst>
              <a:ext uri="{FF2B5EF4-FFF2-40B4-BE49-F238E27FC236}">
                <a16:creationId xmlns:a16="http://schemas.microsoft.com/office/drawing/2014/main" id="{909272CC-BCF1-7570-63D3-D93D92AC3F57}"/>
              </a:ext>
            </a:extLst>
          </p:cNvPr>
          <p:cNvSpPr>
            <a:spLocks noGrp="1"/>
          </p:cNvSpPr>
          <p:nvPr>
            <p:ph idx="1"/>
          </p:nvPr>
        </p:nvSpPr>
        <p:spPr>
          <a:xfrm>
            <a:off x="838200" y="1100136"/>
            <a:ext cx="10515600" cy="5500686"/>
          </a:xfrm>
        </p:spPr>
        <p:txBody>
          <a:bodyPr>
            <a:normAutofit/>
          </a:bodyPr>
          <a:lstStyle/>
          <a:p>
            <a:pPr algn="just">
              <a:lnSpc>
                <a:spcPct val="110000"/>
              </a:lnSpc>
            </a:pPr>
            <a:r>
              <a:rPr lang="en-US" sz="2000" dirty="0"/>
              <a:t>Sebagian besar anggota dan pengurus mungkin belum terbiasa dengan teknologi digital dan AI. Literasi digital yang rendah membuat adopsi teknologi baru menjadi lambat.</a:t>
            </a:r>
          </a:p>
          <a:p>
            <a:pPr algn="just">
              <a:lnSpc>
                <a:spcPct val="110000"/>
              </a:lnSpc>
            </a:pPr>
            <a:r>
              <a:rPr lang="en-US" sz="2000" dirty="0"/>
              <a:t>Hambatan dalam memahami istilah teknis, penggunaan perangkat lunak, atau aplikasi berbasis AI.</a:t>
            </a:r>
          </a:p>
          <a:p>
            <a:pPr marL="0" indent="0" algn="just">
              <a:lnSpc>
                <a:spcPct val="110000"/>
              </a:lnSpc>
              <a:buNone/>
            </a:pPr>
            <a:endParaRPr lang="en-US" sz="2000" dirty="0"/>
          </a:p>
          <a:p>
            <a:pPr marL="0" indent="0" algn="just">
              <a:lnSpc>
                <a:spcPct val="110000"/>
              </a:lnSpc>
              <a:buNone/>
            </a:pPr>
            <a:r>
              <a:rPr lang="en-US" sz="2000" b="1" dirty="0">
                <a:highlight>
                  <a:srgbClr val="00FFFF"/>
                </a:highlight>
              </a:rPr>
              <a:t>Contoh:</a:t>
            </a:r>
            <a:endParaRPr lang="en-US" sz="2000" dirty="0">
              <a:highlight>
                <a:srgbClr val="00FFFF"/>
              </a:highlight>
            </a:endParaRPr>
          </a:p>
          <a:p>
            <a:pPr algn="just">
              <a:lnSpc>
                <a:spcPct val="110000"/>
              </a:lnSpc>
            </a:pPr>
            <a:r>
              <a:rPr lang="en-US" sz="2000" dirty="0"/>
              <a:t>Pengurus cabang Aisyiyah di wilayah terpencil mungkin kesulitan menggunakan platform cloud untuk memasukkan data laporan.</a:t>
            </a:r>
          </a:p>
          <a:p>
            <a:pPr algn="just">
              <a:lnSpc>
                <a:spcPct val="110000"/>
              </a:lnSpc>
            </a:pPr>
            <a:r>
              <a:rPr lang="en-US" sz="2000" dirty="0"/>
              <a:t>Kesalahan input data karena minimnya pemahaman tentang cara mengoperasikan sistem berbasis teknologi.</a:t>
            </a:r>
            <a:endParaRPr lang="en-US" sz="2000" b="1" dirty="0"/>
          </a:p>
          <a:p>
            <a:pPr marL="0" indent="0" algn="just">
              <a:lnSpc>
                <a:spcPct val="110000"/>
              </a:lnSpc>
              <a:buNone/>
            </a:pPr>
            <a:r>
              <a:rPr lang="en-US" sz="2000" b="1" dirty="0">
                <a:highlight>
                  <a:srgbClr val="00FFFF"/>
                </a:highlight>
              </a:rPr>
              <a:t>Solusi:</a:t>
            </a:r>
            <a:endParaRPr lang="en-US" sz="2000" dirty="0">
              <a:highlight>
                <a:srgbClr val="00FFFF"/>
              </a:highlight>
            </a:endParaRPr>
          </a:p>
          <a:p>
            <a:pPr algn="just">
              <a:lnSpc>
                <a:spcPct val="110000"/>
              </a:lnSpc>
            </a:pPr>
            <a:r>
              <a:rPr lang="en-US" sz="2000" dirty="0"/>
              <a:t>Menyediakan pelatihan intensif tentang penggunaan teknologi digital dan AI, baik secara online maupun offline.</a:t>
            </a:r>
          </a:p>
        </p:txBody>
      </p:sp>
      <p:sp>
        <p:nvSpPr>
          <p:cNvPr id="11" name="Slide Number Placeholder 10">
            <a:extLst>
              <a:ext uri="{FF2B5EF4-FFF2-40B4-BE49-F238E27FC236}">
                <a16:creationId xmlns:a16="http://schemas.microsoft.com/office/drawing/2014/main" id="{25D1EAF1-1046-34C1-E376-1D6258637D79}"/>
              </a:ext>
            </a:extLst>
          </p:cNvPr>
          <p:cNvSpPr>
            <a:spLocks noGrp="1"/>
          </p:cNvSpPr>
          <p:nvPr>
            <p:ph type="sldNum" sz="quarter" idx="12"/>
          </p:nvPr>
        </p:nvSpPr>
        <p:spPr/>
        <p:txBody>
          <a:bodyPr/>
          <a:lstStyle/>
          <a:p>
            <a:fld id="{0D309695-DEC3-40DA-9DF5-330280C9D0E8}" type="slidenum">
              <a:rPr lang="en-US" smtClean="0"/>
              <a:pPr/>
              <a:t>64</a:t>
            </a:fld>
            <a:endParaRPr lang="en-US" dirty="0"/>
          </a:p>
        </p:txBody>
      </p:sp>
    </p:spTree>
    <p:extLst>
      <p:ext uri="{BB962C8B-B14F-4D97-AF65-F5344CB8AC3E}">
        <p14:creationId xmlns:p14="http://schemas.microsoft.com/office/powerpoint/2010/main" val="1578861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F977-4157-E95C-43A3-208A8E3659FD}"/>
              </a:ext>
            </a:extLst>
          </p:cNvPr>
          <p:cNvSpPr>
            <a:spLocks noGrp="1"/>
          </p:cNvSpPr>
          <p:nvPr>
            <p:ph type="title"/>
          </p:nvPr>
        </p:nvSpPr>
        <p:spPr>
          <a:xfrm>
            <a:off x="838200" y="365126"/>
            <a:ext cx="10515600" cy="763588"/>
          </a:xfrm>
        </p:spPr>
        <p:txBody>
          <a:bodyPr>
            <a:normAutofit fontScale="90000"/>
          </a:bodyPr>
          <a:lstStyle/>
          <a:p>
            <a:r>
              <a:rPr lang="en-US" b="1" dirty="0">
                <a:highlight>
                  <a:srgbClr val="FFFF00"/>
                </a:highlight>
              </a:rPr>
              <a:t>2. Infrastruktur Teknologi yang Tidak Merata</a:t>
            </a:r>
            <a:endParaRPr lang="en-US" dirty="0">
              <a:highlight>
                <a:srgbClr val="FFFF00"/>
              </a:highlight>
            </a:endParaRPr>
          </a:p>
        </p:txBody>
      </p:sp>
      <p:sp>
        <p:nvSpPr>
          <p:cNvPr id="3" name="Content Placeholder 2">
            <a:extLst>
              <a:ext uri="{FF2B5EF4-FFF2-40B4-BE49-F238E27FC236}">
                <a16:creationId xmlns:a16="http://schemas.microsoft.com/office/drawing/2014/main" id="{6860B269-38CE-5740-4C85-58ECA2A1FB1D}"/>
              </a:ext>
            </a:extLst>
          </p:cNvPr>
          <p:cNvSpPr>
            <a:spLocks noGrp="1"/>
          </p:cNvSpPr>
          <p:nvPr>
            <p:ph idx="1"/>
          </p:nvPr>
        </p:nvSpPr>
        <p:spPr>
          <a:xfrm>
            <a:off x="838200" y="1228720"/>
            <a:ext cx="10515600" cy="5243513"/>
          </a:xfrm>
        </p:spPr>
        <p:txBody>
          <a:bodyPr>
            <a:normAutofit fontScale="92500"/>
          </a:bodyPr>
          <a:lstStyle/>
          <a:p>
            <a:pPr algn="just">
              <a:lnSpc>
                <a:spcPct val="110000"/>
              </a:lnSpc>
              <a:buFont typeface="Arial" panose="020B0604020202020204" pitchFamily="34" charset="0"/>
              <a:buChar char="•"/>
            </a:pPr>
            <a:r>
              <a:rPr lang="en-US" sz="2000" dirty="0"/>
              <a:t>Akses internet di beberapa wilayah masih terbatas, terutama di daerah terpencil. Hal ini menghambat pengembangan sistem berbasis cloud atau aplikasi digital.</a:t>
            </a:r>
          </a:p>
          <a:p>
            <a:pPr algn="just">
              <a:lnSpc>
                <a:spcPct val="110000"/>
              </a:lnSpc>
              <a:buFont typeface="Arial" panose="020B0604020202020204" pitchFamily="34" charset="0"/>
              <a:buChar char="•"/>
            </a:pPr>
            <a:r>
              <a:rPr lang="en-US" sz="2000" dirty="0"/>
              <a:t>Kurangnya perangkat keras seperti komputer, smartphone, atau server yang diperlukan untuk mendukung transformasi digital.</a:t>
            </a:r>
          </a:p>
          <a:p>
            <a:pPr marL="0" indent="0" algn="just">
              <a:lnSpc>
                <a:spcPct val="110000"/>
              </a:lnSpc>
              <a:buNone/>
            </a:pPr>
            <a:endParaRPr lang="en-US" sz="2000" b="1" dirty="0">
              <a:highlight>
                <a:srgbClr val="00FFFF"/>
              </a:highlight>
            </a:endParaRPr>
          </a:p>
          <a:p>
            <a:pPr marL="0" indent="0" algn="just">
              <a:lnSpc>
                <a:spcPct val="110000"/>
              </a:lnSpc>
              <a:buNone/>
            </a:pPr>
            <a:r>
              <a:rPr lang="en-US" sz="2000" b="1" dirty="0">
                <a:highlight>
                  <a:srgbClr val="00FFFF"/>
                </a:highlight>
              </a:rPr>
              <a:t>Contoh:</a:t>
            </a:r>
            <a:endParaRPr lang="en-US" sz="2000" dirty="0">
              <a:highlight>
                <a:srgbClr val="00FFFF"/>
              </a:highlight>
            </a:endParaRPr>
          </a:p>
          <a:p>
            <a:pPr algn="just">
              <a:lnSpc>
                <a:spcPct val="110000"/>
              </a:lnSpc>
              <a:buFont typeface="Arial" panose="020B0604020202020204" pitchFamily="34" charset="0"/>
              <a:buChar char="•"/>
            </a:pPr>
            <a:r>
              <a:rPr lang="en-US" sz="2000" dirty="0"/>
              <a:t>Cabang Aisyiyah di pedesaan Jawa Tengah mungkin tidak memiliki akses internet yang stabil untuk mengakses basis data terpusat.</a:t>
            </a:r>
          </a:p>
          <a:p>
            <a:pPr algn="just">
              <a:lnSpc>
                <a:spcPct val="110000"/>
              </a:lnSpc>
              <a:buFont typeface="Arial" panose="020B0604020202020204" pitchFamily="34" charset="0"/>
              <a:buChar char="•"/>
            </a:pPr>
            <a:r>
              <a:rPr lang="en-US" sz="2000" dirty="0"/>
              <a:t>Keterbatasan perangkat pintar di kantor cabang membuat pengelolaan data tetap dilakukan secara manual.</a:t>
            </a:r>
            <a:endParaRPr lang="en-US" sz="2000" b="1" dirty="0"/>
          </a:p>
          <a:p>
            <a:pPr marL="0" indent="0" algn="just">
              <a:lnSpc>
                <a:spcPct val="110000"/>
              </a:lnSpc>
              <a:buNone/>
            </a:pPr>
            <a:r>
              <a:rPr lang="en-US" sz="2000" b="1" dirty="0">
                <a:highlight>
                  <a:srgbClr val="00FFFF"/>
                </a:highlight>
              </a:rPr>
              <a:t>Solusi:</a:t>
            </a:r>
            <a:endParaRPr lang="en-US" sz="2000" dirty="0">
              <a:highlight>
                <a:srgbClr val="00FFFF"/>
              </a:highlight>
            </a:endParaRPr>
          </a:p>
          <a:p>
            <a:pPr algn="just">
              <a:lnSpc>
                <a:spcPct val="110000"/>
              </a:lnSpc>
              <a:buFont typeface="Arial" panose="020B0604020202020204" pitchFamily="34" charset="0"/>
              <a:buChar char="•"/>
            </a:pPr>
            <a:r>
              <a:rPr lang="en-US" sz="2000" dirty="0"/>
              <a:t>Bermitra dengan pemerintah atau lembaga swasta untuk meningkatkan akses internet di wilayah terpencil.</a:t>
            </a:r>
          </a:p>
          <a:p>
            <a:pPr algn="just">
              <a:lnSpc>
                <a:spcPct val="110000"/>
              </a:lnSpc>
              <a:buFont typeface="Arial" panose="020B0604020202020204" pitchFamily="34" charset="0"/>
              <a:buChar char="•"/>
            </a:pPr>
            <a:r>
              <a:rPr lang="en-US" sz="2000" dirty="0"/>
              <a:t>Mencari hibah atau sponsor untuk pengadaan perangkat keras.</a:t>
            </a:r>
          </a:p>
        </p:txBody>
      </p:sp>
      <p:sp>
        <p:nvSpPr>
          <p:cNvPr id="11" name="Slide Number Placeholder 10">
            <a:extLst>
              <a:ext uri="{FF2B5EF4-FFF2-40B4-BE49-F238E27FC236}">
                <a16:creationId xmlns:a16="http://schemas.microsoft.com/office/drawing/2014/main" id="{5B983846-049F-6832-029D-A3A3133F8C24}"/>
              </a:ext>
            </a:extLst>
          </p:cNvPr>
          <p:cNvSpPr>
            <a:spLocks noGrp="1"/>
          </p:cNvSpPr>
          <p:nvPr>
            <p:ph type="sldNum" sz="quarter" idx="12"/>
          </p:nvPr>
        </p:nvSpPr>
        <p:spPr/>
        <p:txBody>
          <a:bodyPr/>
          <a:lstStyle/>
          <a:p>
            <a:fld id="{0D309695-DEC3-40DA-9DF5-330280C9D0E8}" type="slidenum">
              <a:rPr lang="en-US" smtClean="0"/>
              <a:pPr/>
              <a:t>65</a:t>
            </a:fld>
            <a:endParaRPr lang="en-US" dirty="0"/>
          </a:p>
        </p:txBody>
      </p:sp>
    </p:spTree>
    <p:extLst>
      <p:ext uri="{BB962C8B-B14F-4D97-AF65-F5344CB8AC3E}">
        <p14:creationId xmlns:p14="http://schemas.microsoft.com/office/powerpoint/2010/main" val="15515232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10F4-D99F-E811-2AC9-6BEE178892BE}"/>
              </a:ext>
            </a:extLst>
          </p:cNvPr>
          <p:cNvSpPr>
            <a:spLocks noGrp="1"/>
          </p:cNvSpPr>
          <p:nvPr>
            <p:ph type="title"/>
          </p:nvPr>
        </p:nvSpPr>
        <p:spPr>
          <a:xfrm>
            <a:off x="838200" y="285750"/>
            <a:ext cx="10515600" cy="842964"/>
          </a:xfrm>
        </p:spPr>
        <p:txBody>
          <a:bodyPr/>
          <a:lstStyle/>
          <a:p>
            <a:r>
              <a:rPr lang="en-US" b="1" dirty="0">
                <a:highlight>
                  <a:srgbClr val="FFFF00"/>
                </a:highlight>
              </a:rPr>
              <a:t>3. Resistensi terhadap Perubahan</a:t>
            </a:r>
            <a:endParaRPr lang="en-US" dirty="0">
              <a:highlight>
                <a:srgbClr val="FFFF00"/>
              </a:highlight>
            </a:endParaRPr>
          </a:p>
        </p:txBody>
      </p:sp>
      <p:sp>
        <p:nvSpPr>
          <p:cNvPr id="3" name="Content Placeholder 2">
            <a:extLst>
              <a:ext uri="{FF2B5EF4-FFF2-40B4-BE49-F238E27FC236}">
                <a16:creationId xmlns:a16="http://schemas.microsoft.com/office/drawing/2014/main" id="{95E9BF2D-2995-BEEE-7D4D-A0705CB5BADA}"/>
              </a:ext>
            </a:extLst>
          </p:cNvPr>
          <p:cNvSpPr>
            <a:spLocks noGrp="1"/>
          </p:cNvSpPr>
          <p:nvPr>
            <p:ph idx="1"/>
          </p:nvPr>
        </p:nvSpPr>
        <p:spPr>
          <a:xfrm>
            <a:off x="838200" y="1088032"/>
            <a:ext cx="10515600" cy="5329237"/>
          </a:xfrm>
        </p:spPr>
        <p:txBody>
          <a:bodyPr>
            <a:normAutofit fontScale="85000" lnSpcReduction="20000"/>
          </a:bodyPr>
          <a:lstStyle/>
          <a:p>
            <a:pPr algn="just">
              <a:lnSpc>
                <a:spcPct val="120000"/>
              </a:lnSpc>
              <a:buFont typeface="Arial" panose="020B0604020202020204" pitchFamily="34" charset="0"/>
              <a:buChar char="•"/>
            </a:pPr>
            <a:r>
              <a:rPr lang="en-US" sz="2400" dirty="0"/>
              <a:t>Beberapa anggota atau pengurus mungkin merasa nyaman dengan sistem manual yang sudah ada dan enggan beralih ke sistem digital.</a:t>
            </a:r>
          </a:p>
          <a:p>
            <a:pPr algn="just">
              <a:lnSpc>
                <a:spcPct val="120000"/>
              </a:lnSpc>
              <a:buFont typeface="Arial" panose="020B0604020202020204" pitchFamily="34" charset="0"/>
              <a:buChar char="•"/>
            </a:pPr>
            <a:r>
              <a:rPr lang="en-US" sz="2400" dirty="0"/>
              <a:t>Ketakutan bahwa AI dan teknologi digital akan menggantikan peran manusia, terutama dalam pekerjaan administratif.</a:t>
            </a:r>
          </a:p>
          <a:p>
            <a:pPr marL="0" indent="0" algn="just">
              <a:lnSpc>
                <a:spcPct val="120000"/>
              </a:lnSpc>
              <a:buNone/>
            </a:pPr>
            <a:endParaRPr lang="en-US" sz="2400" b="1" dirty="0"/>
          </a:p>
          <a:p>
            <a:pPr marL="0" indent="0" algn="just">
              <a:lnSpc>
                <a:spcPct val="120000"/>
              </a:lnSpc>
              <a:buNone/>
            </a:pPr>
            <a:r>
              <a:rPr lang="en-US" sz="2400" b="1" dirty="0"/>
              <a:t>Contoh:</a:t>
            </a:r>
            <a:endParaRPr lang="en-US" sz="2400" dirty="0"/>
          </a:p>
          <a:p>
            <a:pPr algn="just">
              <a:lnSpc>
                <a:spcPct val="120000"/>
              </a:lnSpc>
              <a:buFont typeface="Arial" panose="020B0604020202020204" pitchFamily="34" charset="0"/>
              <a:buChar char="•"/>
            </a:pPr>
            <a:r>
              <a:rPr lang="en-US" sz="2400" dirty="0"/>
              <a:t>Pengurus yang lebih senior merasa transformasi digital terlalu rumit dan tidak sesuai dengan cara kerja mereka selama ini.</a:t>
            </a:r>
          </a:p>
          <a:p>
            <a:pPr algn="just">
              <a:lnSpc>
                <a:spcPct val="120000"/>
              </a:lnSpc>
              <a:buFont typeface="Arial" panose="020B0604020202020204" pitchFamily="34" charset="0"/>
              <a:buChar char="•"/>
            </a:pPr>
            <a:r>
              <a:rPr lang="en-US" sz="2400" dirty="0"/>
              <a:t>Kekhawatiran bahwa AI akan mengurangi kebutuhan tenaga manusia di organisasi.</a:t>
            </a:r>
          </a:p>
          <a:p>
            <a:pPr marL="0" indent="0" algn="just">
              <a:lnSpc>
                <a:spcPct val="120000"/>
              </a:lnSpc>
              <a:buNone/>
            </a:pPr>
            <a:endParaRPr lang="en-US" sz="2400" b="1" dirty="0"/>
          </a:p>
          <a:p>
            <a:pPr marL="0" indent="0" algn="just">
              <a:lnSpc>
                <a:spcPct val="120000"/>
              </a:lnSpc>
              <a:buNone/>
            </a:pPr>
            <a:r>
              <a:rPr lang="en-US" sz="2400" b="1" dirty="0"/>
              <a:t>Solusi:</a:t>
            </a:r>
            <a:endParaRPr lang="en-US" sz="2400" dirty="0"/>
          </a:p>
          <a:p>
            <a:pPr algn="just">
              <a:lnSpc>
                <a:spcPct val="120000"/>
              </a:lnSpc>
              <a:buFont typeface="Arial" panose="020B0604020202020204" pitchFamily="34" charset="0"/>
              <a:buChar char="•"/>
            </a:pPr>
            <a:r>
              <a:rPr lang="en-US" sz="2400" dirty="0"/>
              <a:t>Memberikan edukasi tentang manfaat transformasi digital dan bagaimana teknologi dapat meringankan beban kerja tanpa menggantikan peran manusia.</a:t>
            </a:r>
          </a:p>
        </p:txBody>
      </p:sp>
      <p:sp>
        <p:nvSpPr>
          <p:cNvPr id="11" name="Slide Number Placeholder 10">
            <a:extLst>
              <a:ext uri="{FF2B5EF4-FFF2-40B4-BE49-F238E27FC236}">
                <a16:creationId xmlns:a16="http://schemas.microsoft.com/office/drawing/2014/main" id="{E82E4FF0-6897-FB74-493E-D9C75D0A5EE9}"/>
              </a:ext>
            </a:extLst>
          </p:cNvPr>
          <p:cNvSpPr>
            <a:spLocks noGrp="1"/>
          </p:cNvSpPr>
          <p:nvPr>
            <p:ph type="sldNum" sz="quarter" idx="12"/>
          </p:nvPr>
        </p:nvSpPr>
        <p:spPr/>
        <p:txBody>
          <a:bodyPr/>
          <a:lstStyle/>
          <a:p>
            <a:fld id="{0D309695-DEC3-40DA-9DF5-330280C9D0E8}" type="slidenum">
              <a:rPr lang="en-US" smtClean="0"/>
              <a:pPr/>
              <a:t>66</a:t>
            </a:fld>
            <a:endParaRPr lang="en-US" dirty="0"/>
          </a:p>
        </p:txBody>
      </p:sp>
    </p:spTree>
    <p:extLst>
      <p:ext uri="{BB962C8B-B14F-4D97-AF65-F5344CB8AC3E}">
        <p14:creationId xmlns:p14="http://schemas.microsoft.com/office/powerpoint/2010/main" val="377686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2501-6DBF-6153-4FE4-AD51C3820D12}"/>
              </a:ext>
            </a:extLst>
          </p:cNvPr>
          <p:cNvSpPr>
            <a:spLocks noGrp="1"/>
          </p:cNvSpPr>
          <p:nvPr>
            <p:ph type="title"/>
          </p:nvPr>
        </p:nvSpPr>
        <p:spPr>
          <a:xfrm>
            <a:off x="838200" y="279398"/>
            <a:ext cx="10515600" cy="692150"/>
          </a:xfrm>
        </p:spPr>
        <p:txBody>
          <a:bodyPr>
            <a:normAutofit fontScale="90000"/>
          </a:bodyPr>
          <a:lstStyle/>
          <a:p>
            <a:r>
              <a:rPr lang="en-US" b="1" dirty="0">
                <a:highlight>
                  <a:srgbClr val="FFFF00"/>
                </a:highlight>
              </a:rPr>
              <a:t>4. Kekurangan Dana</a:t>
            </a:r>
            <a:endParaRPr lang="en-US" dirty="0">
              <a:highlight>
                <a:srgbClr val="FFFF00"/>
              </a:highlight>
            </a:endParaRPr>
          </a:p>
        </p:txBody>
      </p:sp>
      <p:sp>
        <p:nvSpPr>
          <p:cNvPr id="3" name="Content Placeholder 2">
            <a:extLst>
              <a:ext uri="{FF2B5EF4-FFF2-40B4-BE49-F238E27FC236}">
                <a16:creationId xmlns:a16="http://schemas.microsoft.com/office/drawing/2014/main" id="{C24BB7F9-C2BF-2F3F-16B2-C5AE34BCD7AB}"/>
              </a:ext>
            </a:extLst>
          </p:cNvPr>
          <p:cNvSpPr>
            <a:spLocks noGrp="1"/>
          </p:cNvSpPr>
          <p:nvPr>
            <p:ph idx="1"/>
          </p:nvPr>
        </p:nvSpPr>
        <p:spPr>
          <a:xfrm>
            <a:off x="838200" y="1073743"/>
            <a:ext cx="10515600" cy="5264149"/>
          </a:xfrm>
        </p:spPr>
        <p:txBody>
          <a:bodyPr>
            <a:normAutofit fontScale="92500" lnSpcReduction="10000"/>
          </a:bodyPr>
          <a:lstStyle/>
          <a:p>
            <a:pPr algn="just">
              <a:lnSpc>
                <a:spcPct val="120000"/>
              </a:lnSpc>
              <a:buFont typeface="Arial" panose="020B0604020202020204" pitchFamily="34" charset="0"/>
              <a:buChar char="•"/>
            </a:pPr>
            <a:r>
              <a:rPr lang="en-US" sz="2000" dirty="0"/>
              <a:t>Transformasi digital membutuhkan investasi yang signifikan, termasuk pengadaan perangkat, langganan perangkat lunak, pelatihan, dan pengembangan aplikasi berbasis AI.</a:t>
            </a:r>
          </a:p>
          <a:p>
            <a:pPr algn="just">
              <a:lnSpc>
                <a:spcPct val="120000"/>
              </a:lnSpc>
              <a:buFont typeface="Arial" panose="020B0604020202020204" pitchFamily="34" charset="0"/>
              <a:buChar char="•"/>
            </a:pPr>
            <a:r>
              <a:rPr lang="en-US" sz="2000" dirty="0"/>
              <a:t>Organisasi berbasis komunitas seperti Aisyiyah mungkin memiliki keterbatasan anggaran untuk membiayai kebutuhan teknologi.</a:t>
            </a:r>
          </a:p>
          <a:p>
            <a:pPr algn="just">
              <a:lnSpc>
                <a:spcPct val="120000"/>
              </a:lnSpc>
            </a:pPr>
            <a:endParaRPr lang="en-US" sz="2000" b="1" dirty="0"/>
          </a:p>
          <a:p>
            <a:pPr marL="0" indent="0" algn="just">
              <a:lnSpc>
                <a:spcPct val="120000"/>
              </a:lnSpc>
              <a:buNone/>
            </a:pPr>
            <a:r>
              <a:rPr lang="en-US" sz="2000" b="1" dirty="0"/>
              <a:t>Contoh:</a:t>
            </a:r>
            <a:endParaRPr lang="en-US" sz="2000" dirty="0"/>
          </a:p>
          <a:p>
            <a:pPr algn="just">
              <a:lnSpc>
                <a:spcPct val="120000"/>
              </a:lnSpc>
              <a:buFont typeface="Arial" panose="020B0604020202020204" pitchFamily="34" charset="0"/>
              <a:buChar char="•"/>
            </a:pPr>
            <a:r>
              <a:rPr lang="en-US" sz="2000" dirty="0"/>
              <a:t>Tidak adanya anggaran khusus untuk pengembangan sistem informasi atau aplikasi berbasis AI.</a:t>
            </a:r>
          </a:p>
          <a:p>
            <a:pPr algn="just">
              <a:lnSpc>
                <a:spcPct val="120000"/>
              </a:lnSpc>
              <a:buFont typeface="Arial" panose="020B0604020202020204" pitchFamily="34" charset="0"/>
              <a:buChar char="•"/>
            </a:pPr>
            <a:r>
              <a:rPr lang="en-US" sz="2000" dirty="0"/>
              <a:t>Program transformasi digital tertunda karena prioritas pendanaan dialihkan ke program sosial lainnya.</a:t>
            </a:r>
          </a:p>
          <a:p>
            <a:pPr algn="just">
              <a:lnSpc>
                <a:spcPct val="120000"/>
              </a:lnSpc>
            </a:pPr>
            <a:endParaRPr lang="en-US" sz="2000" b="1" dirty="0"/>
          </a:p>
          <a:p>
            <a:pPr marL="0" indent="0" algn="just">
              <a:lnSpc>
                <a:spcPct val="120000"/>
              </a:lnSpc>
              <a:buNone/>
            </a:pPr>
            <a:r>
              <a:rPr lang="en-US" sz="2000" b="1" dirty="0"/>
              <a:t>Solusi:</a:t>
            </a:r>
            <a:endParaRPr lang="en-US" sz="2000" dirty="0"/>
          </a:p>
          <a:p>
            <a:pPr algn="just">
              <a:lnSpc>
                <a:spcPct val="120000"/>
              </a:lnSpc>
              <a:buFont typeface="Arial" panose="020B0604020202020204" pitchFamily="34" charset="0"/>
              <a:buChar char="•"/>
            </a:pPr>
            <a:r>
              <a:rPr lang="en-US" sz="2000" dirty="0"/>
              <a:t>Mencari pendanaan tambahan melalui kerjasama dengan mitra teknologi, lembaga donor, atau pemerintah.</a:t>
            </a:r>
          </a:p>
          <a:p>
            <a:pPr algn="just">
              <a:lnSpc>
                <a:spcPct val="120000"/>
              </a:lnSpc>
              <a:buFont typeface="Arial" panose="020B0604020202020204" pitchFamily="34" charset="0"/>
              <a:buChar char="•"/>
            </a:pPr>
            <a:r>
              <a:rPr lang="en-US" sz="2000" dirty="0"/>
              <a:t>Menggunakan perangkat lunak sumber terbuka (open-source) untuk mengurangi biaya.</a:t>
            </a:r>
          </a:p>
        </p:txBody>
      </p:sp>
      <p:sp>
        <p:nvSpPr>
          <p:cNvPr id="11" name="Slide Number Placeholder 10">
            <a:extLst>
              <a:ext uri="{FF2B5EF4-FFF2-40B4-BE49-F238E27FC236}">
                <a16:creationId xmlns:a16="http://schemas.microsoft.com/office/drawing/2014/main" id="{F1AA9F74-9DB4-479D-B2A5-86FC4CF64EFB}"/>
              </a:ext>
            </a:extLst>
          </p:cNvPr>
          <p:cNvSpPr>
            <a:spLocks noGrp="1"/>
          </p:cNvSpPr>
          <p:nvPr>
            <p:ph type="sldNum" sz="quarter" idx="12"/>
          </p:nvPr>
        </p:nvSpPr>
        <p:spPr/>
        <p:txBody>
          <a:bodyPr/>
          <a:lstStyle/>
          <a:p>
            <a:fld id="{0D309695-DEC3-40DA-9DF5-330280C9D0E8}" type="slidenum">
              <a:rPr lang="en-US" smtClean="0"/>
              <a:pPr/>
              <a:t>67</a:t>
            </a:fld>
            <a:endParaRPr lang="en-US" dirty="0"/>
          </a:p>
        </p:txBody>
      </p:sp>
    </p:spTree>
    <p:extLst>
      <p:ext uri="{BB962C8B-B14F-4D97-AF65-F5344CB8AC3E}">
        <p14:creationId xmlns:p14="http://schemas.microsoft.com/office/powerpoint/2010/main" val="1918742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09D1-BA7C-5E03-8BDD-3DEDF658865D}"/>
              </a:ext>
            </a:extLst>
          </p:cNvPr>
          <p:cNvSpPr>
            <a:spLocks noGrp="1"/>
          </p:cNvSpPr>
          <p:nvPr>
            <p:ph type="title"/>
          </p:nvPr>
        </p:nvSpPr>
        <p:spPr>
          <a:xfrm>
            <a:off x="838200" y="365126"/>
            <a:ext cx="10515600" cy="692150"/>
          </a:xfrm>
        </p:spPr>
        <p:txBody>
          <a:bodyPr>
            <a:normAutofit fontScale="90000"/>
          </a:bodyPr>
          <a:lstStyle/>
          <a:p>
            <a:r>
              <a:rPr lang="en-US" b="1" dirty="0">
                <a:highlight>
                  <a:srgbClr val="FFFF00"/>
                </a:highlight>
              </a:rPr>
              <a:t>5. Kesenjangan Keterampilan</a:t>
            </a:r>
            <a:endParaRPr lang="en-US" dirty="0">
              <a:highlight>
                <a:srgbClr val="FFFF00"/>
              </a:highlight>
            </a:endParaRPr>
          </a:p>
        </p:txBody>
      </p:sp>
      <p:sp>
        <p:nvSpPr>
          <p:cNvPr id="3" name="Content Placeholder 2">
            <a:extLst>
              <a:ext uri="{FF2B5EF4-FFF2-40B4-BE49-F238E27FC236}">
                <a16:creationId xmlns:a16="http://schemas.microsoft.com/office/drawing/2014/main" id="{FAD47F68-C35E-2E4F-7A3B-6D3CF56EBD55}"/>
              </a:ext>
            </a:extLst>
          </p:cNvPr>
          <p:cNvSpPr>
            <a:spLocks noGrp="1"/>
          </p:cNvSpPr>
          <p:nvPr>
            <p:ph idx="1"/>
          </p:nvPr>
        </p:nvSpPr>
        <p:spPr>
          <a:xfrm>
            <a:off x="838200" y="1022407"/>
            <a:ext cx="10515600" cy="5386388"/>
          </a:xfrm>
        </p:spPr>
        <p:txBody>
          <a:bodyPr>
            <a:normAutofit fontScale="92500" lnSpcReduction="20000"/>
          </a:bodyPr>
          <a:lstStyle/>
          <a:p>
            <a:pPr algn="just">
              <a:lnSpc>
                <a:spcPct val="120000"/>
              </a:lnSpc>
              <a:buFont typeface="Arial" panose="020B0604020202020204" pitchFamily="34" charset="0"/>
              <a:buChar char="•"/>
            </a:pPr>
            <a:r>
              <a:rPr lang="en-US" sz="2400" dirty="0"/>
              <a:t>Kurangnya tenaga ahli yang dapat mengembangkan dan mengelola teknologi digital dan AI di organisasi.</a:t>
            </a:r>
          </a:p>
          <a:p>
            <a:pPr algn="just">
              <a:lnSpc>
                <a:spcPct val="120000"/>
              </a:lnSpc>
              <a:buFont typeface="Arial" panose="020B0604020202020204" pitchFamily="34" charset="0"/>
              <a:buChar char="•"/>
            </a:pPr>
            <a:r>
              <a:rPr lang="en-US" sz="2400" dirty="0"/>
              <a:t>Anggota organisasi mungkin memiliki latar belakang non-teknis, sehingga sulit memahami implementasi teknologi canggih.</a:t>
            </a:r>
          </a:p>
          <a:p>
            <a:pPr marL="0" indent="0" algn="just">
              <a:lnSpc>
                <a:spcPct val="120000"/>
              </a:lnSpc>
              <a:buNone/>
            </a:pPr>
            <a:endParaRPr lang="en-US" sz="2400" b="1" dirty="0"/>
          </a:p>
          <a:p>
            <a:pPr marL="0" indent="0" algn="just">
              <a:lnSpc>
                <a:spcPct val="120000"/>
              </a:lnSpc>
              <a:buNone/>
            </a:pPr>
            <a:r>
              <a:rPr lang="en-US" sz="2400" b="1" dirty="0">
                <a:highlight>
                  <a:srgbClr val="00FFFF"/>
                </a:highlight>
              </a:rPr>
              <a:t>Contoh:</a:t>
            </a:r>
            <a:endParaRPr lang="en-US" sz="2400" dirty="0">
              <a:highlight>
                <a:srgbClr val="00FFFF"/>
              </a:highlight>
            </a:endParaRPr>
          </a:p>
          <a:p>
            <a:pPr algn="just">
              <a:lnSpc>
                <a:spcPct val="120000"/>
              </a:lnSpc>
              <a:buFont typeface="Arial" panose="020B0604020202020204" pitchFamily="34" charset="0"/>
              <a:buChar char="•"/>
            </a:pPr>
            <a:r>
              <a:rPr lang="en-US" sz="2400" dirty="0"/>
              <a:t>Tidak adanya staf IT khusus untuk mengelola basis data atau sistem berbasis AI.</a:t>
            </a:r>
          </a:p>
          <a:p>
            <a:pPr algn="just">
              <a:lnSpc>
                <a:spcPct val="120000"/>
              </a:lnSpc>
              <a:buFont typeface="Arial" panose="020B0604020202020204" pitchFamily="34" charset="0"/>
              <a:buChar char="•"/>
            </a:pPr>
            <a:r>
              <a:rPr lang="en-US" sz="2400" dirty="0"/>
              <a:t>Sulit menemukan relawan yang memiliki keahlian dalam mengembangkan aplikasi atau menganalisis data berbasis AI.</a:t>
            </a:r>
            <a:endParaRPr lang="en-US" sz="2400" b="1" dirty="0"/>
          </a:p>
          <a:p>
            <a:pPr marL="0" indent="0" algn="just">
              <a:lnSpc>
                <a:spcPct val="120000"/>
              </a:lnSpc>
              <a:buNone/>
            </a:pPr>
            <a:r>
              <a:rPr lang="en-US" sz="2400" b="1" dirty="0">
                <a:highlight>
                  <a:srgbClr val="00FFFF"/>
                </a:highlight>
              </a:rPr>
              <a:t>Solusi:</a:t>
            </a:r>
            <a:endParaRPr lang="en-US" sz="2400" dirty="0">
              <a:highlight>
                <a:srgbClr val="00FFFF"/>
              </a:highlight>
            </a:endParaRPr>
          </a:p>
          <a:p>
            <a:pPr algn="just">
              <a:lnSpc>
                <a:spcPct val="120000"/>
              </a:lnSpc>
              <a:buFont typeface="Arial" panose="020B0604020202020204" pitchFamily="34" charset="0"/>
              <a:buChar char="•"/>
            </a:pPr>
            <a:r>
              <a:rPr lang="en-US" sz="2400" dirty="0"/>
              <a:t>Melatih staf atau anggota organisasi untuk memahami teknologi digital.</a:t>
            </a:r>
          </a:p>
          <a:p>
            <a:pPr algn="just">
              <a:lnSpc>
                <a:spcPct val="120000"/>
              </a:lnSpc>
              <a:buFont typeface="Arial" panose="020B0604020202020204" pitchFamily="34" charset="0"/>
              <a:buChar char="•"/>
            </a:pPr>
            <a:r>
              <a:rPr lang="en-US" sz="2400" dirty="0"/>
              <a:t>Merekrut tenaga ahli IT sebagai bagian dari tim transformasi digital.</a:t>
            </a:r>
          </a:p>
        </p:txBody>
      </p:sp>
      <p:sp>
        <p:nvSpPr>
          <p:cNvPr id="11" name="Slide Number Placeholder 10">
            <a:extLst>
              <a:ext uri="{FF2B5EF4-FFF2-40B4-BE49-F238E27FC236}">
                <a16:creationId xmlns:a16="http://schemas.microsoft.com/office/drawing/2014/main" id="{ECB056CC-4E77-566D-FB82-4F742C371FE5}"/>
              </a:ext>
            </a:extLst>
          </p:cNvPr>
          <p:cNvSpPr>
            <a:spLocks noGrp="1"/>
          </p:cNvSpPr>
          <p:nvPr>
            <p:ph type="sldNum" sz="quarter" idx="12"/>
          </p:nvPr>
        </p:nvSpPr>
        <p:spPr/>
        <p:txBody>
          <a:bodyPr/>
          <a:lstStyle/>
          <a:p>
            <a:fld id="{0D309695-DEC3-40DA-9DF5-330280C9D0E8}" type="slidenum">
              <a:rPr lang="en-US" smtClean="0"/>
              <a:pPr/>
              <a:t>68</a:t>
            </a:fld>
            <a:endParaRPr lang="en-US" dirty="0"/>
          </a:p>
        </p:txBody>
      </p:sp>
    </p:spTree>
    <p:extLst>
      <p:ext uri="{BB962C8B-B14F-4D97-AF65-F5344CB8AC3E}">
        <p14:creationId xmlns:p14="http://schemas.microsoft.com/office/powerpoint/2010/main" val="2302537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D428-B0F9-8674-B606-D4702561F606}"/>
              </a:ext>
            </a:extLst>
          </p:cNvPr>
          <p:cNvSpPr>
            <a:spLocks noGrp="1"/>
          </p:cNvSpPr>
          <p:nvPr>
            <p:ph type="title"/>
          </p:nvPr>
        </p:nvSpPr>
        <p:spPr>
          <a:xfrm>
            <a:off x="838200" y="365126"/>
            <a:ext cx="10515600" cy="649288"/>
          </a:xfrm>
        </p:spPr>
        <p:txBody>
          <a:bodyPr>
            <a:normAutofit fontScale="90000"/>
          </a:bodyPr>
          <a:lstStyle/>
          <a:p>
            <a:r>
              <a:rPr lang="en-US" b="1" dirty="0">
                <a:highlight>
                  <a:srgbClr val="FFFF00"/>
                </a:highlight>
              </a:rPr>
              <a:t>6. Keamanan Data</a:t>
            </a:r>
            <a:endParaRPr lang="en-US" dirty="0">
              <a:highlight>
                <a:srgbClr val="FFFF00"/>
              </a:highlight>
            </a:endParaRPr>
          </a:p>
        </p:txBody>
      </p:sp>
      <p:sp>
        <p:nvSpPr>
          <p:cNvPr id="3" name="Content Placeholder 2">
            <a:extLst>
              <a:ext uri="{FF2B5EF4-FFF2-40B4-BE49-F238E27FC236}">
                <a16:creationId xmlns:a16="http://schemas.microsoft.com/office/drawing/2014/main" id="{04262BEC-5446-6F81-F9E6-44164D5D4580}"/>
              </a:ext>
            </a:extLst>
          </p:cNvPr>
          <p:cNvSpPr>
            <a:spLocks noGrp="1"/>
          </p:cNvSpPr>
          <p:nvPr>
            <p:ph idx="1"/>
          </p:nvPr>
        </p:nvSpPr>
        <p:spPr>
          <a:xfrm>
            <a:off x="838200" y="1228724"/>
            <a:ext cx="10515600" cy="5264149"/>
          </a:xfrm>
        </p:spPr>
        <p:txBody>
          <a:bodyPr>
            <a:normAutofit/>
          </a:bodyPr>
          <a:lstStyle/>
          <a:p>
            <a:pPr algn="just">
              <a:lnSpc>
                <a:spcPct val="120000"/>
              </a:lnSpc>
              <a:buFont typeface="Arial" panose="020B0604020202020204" pitchFamily="34" charset="0"/>
              <a:buChar char="•"/>
            </a:pPr>
            <a:r>
              <a:rPr lang="en-US" sz="1800" dirty="0"/>
              <a:t>Transformasi digital membawa risiko kebocoran data, terutama jika data organisasi dan masyarakat tidak dilindungi dengan baik.</a:t>
            </a:r>
          </a:p>
          <a:p>
            <a:pPr algn="just">
              <a:lnSpc>
                <a:spcPct val="120000"/>
              </a:lnSpc>
              <a:buFont typeface="Arial" panose="020B0604020202020204" pitchFamily="34" charset="0"/>
              <a:buChar char="•"/>
            </a:pPr>
            <a:r>
              <a:rPr lang="en-US" sz="1800" dirty="0"/>
              <a:t>Serangan siber seperti peretasan, ransomware, atau phishing dapat mengancam keamanan sistem organisasi.</a:t>
            </a:r>
          </a:p>
          <a:p>
            <a:pPr marL="0" indent="0" algn="just">
              <a:lnSpc>
                <a:spcPct val="120000"/>
              </a:lnSpc>
              <a:buNone/>
            </a:pPr>
            <a:endParaRPr lang="en-US" sz="1800" b="1" dirty="0"/>
          </a:p>
          <a:p>
            <a:pPr marL="0" indent="0" algn="just">
              <a:lnSpc>
                <a:spcPct val="120000"/>
              </a:lnSpc>
              <a:buNone/>
            </a:pPr>
            <a:r>
              <a:rPr lang="en-US" sz="1800" b="1" dirty="0">
                <a:highlight>
                  <a:srgbClr val="00FFFF"/>
                </a:highlight>
              </a:rPr>
              <a:t>Contoh:</a:t>
            </a:r>
            <a:endParaRPr lang="en-US" sz="1800" dirty="0">
              <a:highlight>
                <a:srgbClr val="00FFFF"/>
              </a:highlight>
            </a:endParaRPr>
          </a:p>
          <a:p>
            <a:pPr algn="just">
              <a:lnSpc>
                <a:spcPct val="120000"/>
              </a:lnSpc>
              <a:buFont typeface="Arial" panose="020B0604020202020204" pitchFamily="34" charset="0"/>
              <a:buChar char="•"/>
            </a:pPr>
            <a:r>
              <a:rPr lang="en-US" sz="1800" dirty="0"/>
              <a:t>Data sensitif tentang program pemberdayaan masyarakat bocor karena lemahnya pengamanan sistem cloud.</a:t>
            </a:r>
          </a:p>
          <a:p>
            <a:pPr algn="just">
              <a:lnSpc>
                <a:spcPct val="120000"/>
              </a:lnSpc>
              <a:buFont typeface="Arial" panose="020B0604020202020204" pitchFamily="34" charset="0"/>
              <a:buChar char="•"/>
            </a:pPr>
            <a:r>
              <a:rPr lang="en-US" sz="1800" dirty="0"/>
              <a:t>Email phishing berhasil membobol akun organisasi yang berisi informasi strategis.</a:t>
            </a:r>
            <a:endParaRPr lang="en-US" sz="1800" b="1" dirty="0"/>
          </a:p>
          <a:p>
            <a:pPr marL="0" indent="0" algn="just">
              <a:lnSpc>
                <a:spcPct val="120000"/>
              </a:lnSpc>
              <a:buNone/>
            </a:pPr>
            <a:r>
              <a:rPr lang="en-US" sz="1800" b="1" dirty="0">
                <a:highlight>
                  <a:srgbClr val="00FFFF"/>
                </a:highlight>
              </a:rPr>
              <a:t>Solusi:</a:t>
            </a:r>
            <a:endParaRPr lang="en-US" sz="1800" dirty="0">
              <a:highlight>
                <a:srgbClr val="00FFFF"/>
              </a:highlight>
            </a:endParaRPr>
          </a:p>
          <a:p>
            <a:pPr algn="just">
              <a:lnSpc>
                <a:spcPct val="120000"/>
              </a:lnSpc>
              <a:buFont typeface="Arial" panose="020B0604020202020204" pitchFamily="34" charset="0"/>
              <a:buChar char="•"/>
            </a:pPr>
            <a:r>
              <a:rPr lang="en-US" sz="1800" dirty="0"/>
              <a:t>Menerapkan enkripsi data, autentikasi dua faktor (two-factor authentication), dan kebijakan keamanan siber yang ketat.</a:t>
            </a:r>
          </a:p>
          <a:p>
            <a:pPr algn="just">
              <a:lnSpc>
                <a:spcPct val="120000"/>
              </a:lnSpc>
              <a:buFont typeface="Arial" panose="020B0604020202020204" pitchFamily="34" charset="0"/>
              <a:buChar char="•"/>
            </a:pPr>
            <a:r>
              <a:rPr lang="en-US" sz="1800" dirty="0"/>
              <a:t>Mengadakan pelatihan keamanan siber untuk semua pengurus dan anggota.</a:t>
            </a:r>
          </a:p>
        </p:txBody>
      </p:sp>
      <p:sp>
        <p:nvSpPr>
          <p:cNvPr id="11" name="Slide Number Placeholder 10">
            <a:extLst>
              <a:ext uri="{FF2B5EF4-FFF2-40B4-BE49-F238E27FC236}">
                <a16:creationId xmlns:a16="http://schemas.microsoft.com/office/drawing/2014/main" id="{25AF6260-E03B-71A2-681F-F916B43AE74E}"/>
              </a:ext>
            </a:extLst>
          </p:cNvPr>
          <p:cNvSpPr>
            <a:spLocks noGrp="1"/>
          </p:cNvSpPr>
          <p:nvPr>
            <p:ph type="sldNum" sz="quarter" idx="12"/>
          </p:nvPr>
        </p:nvSpPr>
        <p:spPr/>
        <p:txBody>
          <a:bodyPr/>
          <a:lstStyle/>
          <a:p>
            <a:fld id="{0D309695-DEC3-40DA-9DF5-330280C9D0E8}" type="slidenum">
              <a:rPr lang="en-US" smtClean="0"/>
              <a:pPr/>
              <a:t>69</a:t>
            </a:fld>
            <a:endParaRPr lang="en-US" dirty="0"/>
          </a:p>
        </p:txBody>
      </p:sp>
    </p:spTree>
    <p:extLst>
      <p:ext uri="{BB962C8B-B14F-4D97-AF65-F5344CB8AC3E}">
        <p14:creationId xmlns:p14="http://schemas.microsoft.com/office/powerpoint/2010/main" val="355524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608D-9137-1AED-BBF0-EC4572D2C5E4}"/>
              </a:ext>
            </a:extLst>
          </p:cNvPr>
          <p:cNvSpPr>
            <a:spLocks noGrp="1"/>
          </p:cNvSpPr>
          <p:nvPr>
            <p:ph type="title"/>
          </p:nvPr>
        </p:nvSpPr>
        <p:spPr/>
        <p:txBody>
          <a:bodyPr/>
          <a:lstStyle/>
          <a:p>
            <a:r>
              <a:rPr lang="en-US" dirty="0"/>
              <a:t>Di Kota Semarang</a:t>
            </a:r>
          </a:p>
        </p:txBody>
      </p:sp>
      <p:sp>
        <p:nvSpPr>
          <p:cNvPr id="3" name="Content Placeholder 2">
            <a:extLst>
              <a:ext uri="{FF2B5EF4-FFF2-40B4-BE49-F238E27FC236}">
                <a16:creationId xmlns:a16="http://schemas.microsoft.com/office/drawing/2014/main" id="{982C6038-256E-36E0-7F4D-9B7DC92117B9}"/>
              </a:ext>
            </a:extLst>
          </p:cNvPr>
          <p:cNvSpPr>
            <a:spLocks noGrp="1"/>
          </p:cNvSpPr>
          <p:nvPr>
            <p:ph idx="1"/>
          </p:nvPr>
        </p:nvSpPr>
        <p:spPr/>
        <p:txBody>
          <a:bodyPr/>
          <a:lstStyle/>
          <a:p>
            <a:pPr marL="514350" indent="-514350">
              <a:buFont typeface="+mj-lt"/>
              <a:buAutoNum type="arabicPeriod"/>
            </a:pPr>
            <a:r>
              <a:rPr lang="en-US" dirty="0"/>
              <a:t>Website LPPA PWA Jateng: </a:t>
            </a:r>
            <a:r>
              <a:rPr lang="en-US" dirty="0">
                <a:hlinkClick r:id="rId3"/>
              </a:rPr>
              <a:t>https://lppapwajateng.org</a:t>
            </a:r>
            <a:endParaRPr lang="en-US" dirty="0"/>
          </a:p>
          <a:p>
            <a:pPr marL="514350" indent="-514350">
              <a:buFont typeface="+mj-lt"/>
              <a:buAutoNum type="arabicPeriod"/>
            </a:pPr>
            <a:r>
              <a:rPr lang="en-US" dirty="0"/>
              <a:t>PDM Kosem: </a:t>
            </a:r>
            <a:r>
              <a:rPr lang="en-US" dirty="0">
                <a:hlinkClick r:id="rId4"/>
              </a:rPr>
              <a:t>https://muhammadiyahsemarangkota.org/</a:t>
            </a:r>
            <a:endParaRPr lang="en-US" dirty="0"/>
          </a:p>
          <a:p>
            <a:pPr marL="514350" indent="-514350">
              <a:buFont typeface="+mj-lt"/>
              <a:buAutoNum type="arabicPeriod"/>
            </a:pPr>
            <a:r>
              <a:rPr lang="en-US" dirty="0"/>
              <a:t>MT PDM Kosem: </a:t>
            </a:r>
            <a:r>
              <a:rPr lang="en-US" dirty="0">
                <a:hlinkClick r:id="rId5"/>
              </a:rPr>
              <a:t>https://tablighkotasemarang.id</a:t>
            </a:r>
            <a:endParaRPr lang="en-US" dirty="0"/>
          </a:p>
          <a:p>
            <a:pPr marL="514350" indent="-514350">
              <a:buFont typeface="+mj-lt"/>
              <a:buAutoNum type="arabicPeriod"/>
            </a:pPr>
            <a:r>
              <a:rPr lang="en-US" dirty="0"/>
              <a:t>Falakmu: </a:t>
            </a:r>
            <a:r>
              <a:rPr lang="en-US" dirty="0">
                <a:hlinkClick r:id="rId6"/>
              </a:rPr>
              <a:t>https://falakmu.id</a:t>
            </a:r>
            <a:endParaRPr lang="en-US" dirty="0"/>
          </a:p>
          <a:p>
            <a:pPr marL="514350" indent="-514350">
              <a:buFont typeface="+mj-lt"/>
              <a:buAutoNum type="arabicPeriod"/>
            </a:pPr>
            <a:r>
              <a:rPr lang="en-US" dirty="0"/>
              <a:t>ChatmuGPT: </a:t>
            </a:r>
            <a:r>
              <a:rPr lang="en-US" dirty="0">
                <a:hlinkClick r:id="rId7"/>
              </a:rPr>
              <a:t>https://s.id/chatmugpt</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CD5936C-9089-A438-6E05-EAA956054E83}"/>
              </a:ext>
            </a:extLst>
          </p:cNvPr>
          <p:cNvSpPr>
            <a:spLocks noGrp="1"/>
          </p:cNvSpPr>
          <p:nvPr>
            <p:ph type="sldNum" sz="quarter" idx="12"/>
          </p:nvPr>
        </p:nvSpPr>
        <p:spPr/>
        <p:txBody>
          <a:bodyPr/>
          <a:lstStyle/>
          <a:p>
            <a:fld id="{0D309695-DEC3-40DA-9DF5-330280C9D0E8}" type="slidenum">
              <a:rPr lang="en-US" smtClean="0"/>
              <a:pPr/>
              <a:t>7</a:t>
            </a:fld>
            <a:endParaRPr lang="en-US" dirty="0"/>
          </a:p>
        </p:txBody>
      </p:sp>
    </p:spTree>
    <p:extLst>
      <p:ext uri="{BB962C8B-B14F-4D97-AF65-F5344CB8AC3E}">
        <p14:creationId xmlns:p14="http://schemas.microsoft.com/office/powerpoint/2010/main" val="3420847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6C0A-6E92-568F-915C-02492810EFF9}"/>
              </a:ext>
            </a:extLst>
          </p:cNvPr>
          <p:cNvSpPr>
            <a:spLocks noGrp="1"/>
          </p:cNvSpPr>
          <p:nvPr>
            <p:ph type="title"/>
          </p:nvPr>
        </p:nvSpPr>
        <p:spPr>
          <a:xfrm>
            <a:off x="838200" y="365126"/>
            <a:ext cx="10515600" cy="692150"/>
          </a:xfrm>
        </p:spPr>
        <p:txBody>
          <a:bodyPr>
            <a:noAutofit/>
          </a:bodyPr>
          <a:lstStyle/>
          <a:p>
            <a:r>
              <a:rPr lang="en-US" sz="3600" b="1" dirty="0">
                <a:highlight>
                  <a:srgbClr val="FFFF00"/>
                </a:highlight>
              </a:rPr>
              <a:t>7. Kurangnya Keselarasan Antar Daerah/Cabang</a:t>
            </a:r>
            <a:endParaRPr lang="en-US" sz="3600" dirty="0">
              <a:highlight>
                <a:srgbClr val="FFFF00"/>
              </a:highlight>
            </a:endParaRPr>
          </a:p>
        </p:txBody>
      </p:sp>
      <p:sp>
        <p:nvSpPr>
          <p:cNvPr id="3" name="Content Placeholder 2">
            <a:extLst>
              <a:ext uri="{FF2B5EF4-FFF2-40B4-BE49-F238E27FC236}">
                <a16:creationId xmlns:a16="http://schemas.microsoft.com/office/drawing/2014/main" id="{A909C34D-B04B-8C5C-44F4-1D1E248C42C1}"/>
              </a:ext>
            </a:extLst>
          </p:cNvPr>
          <p:cNvSpPr>
            <a:spLocks noGrp="1"/>
          </p:cNvSpPr>
          <p:nvPr>
            <p:ph idx="1"/>
          </p:nvPr>
        </p:nvSpPr>
        <p:spPr>
          <a:xfrm>
            <a:off x="838200" y="1088032"/>
            <a:ext cx="10515600" cy="5386387"/>
          </a:xfrm>
        </p:spPr>
        <p:txBody>
          <a:bodyPr>
            <a:normAutofit fontScale="85000" lnSpcReduction="20000"/>
          </a:bodyPr>
          <a:lstStyle/>
          <a:p>
            <a:pPr algn="just">
              <a:lnSpc>
                <a:spcPct val="120000"/>
              </a:lnSpc>
              <a:buFont typeface="Arial" panose="020B0604020202020204" pitchFamily="34" charset="0"/>
              <a:buChar char="•"/>
            </a:pPr>
            <a:r>
              <a:rPr lang="en-US" sz="2400" dirty="0"/>
              <a:t>Setiap daerah/cabang Aisyiyah mungkin memiliki cara kerja dan prioritas yang berbeda, sehingga sulit mengintegrasikan sistem digital yang seragam.</a:t>
            </a:r>
          </a:p>
          <a:p>
            <a:pPr algn="just">
              <a:lnSpc>
                <a:spcPct val="120000"/>
              </a:lnSpc>
              <a:buFont typeface="Arial" panose="020B0604020202020204" pitchFamily="34" charset="0"/>
              <a:buChar char="•"/>
            </a:pPr>
            <a:r>
              <a:rPr lang="en-US" sz="2400" dirty="0"/>
              <a:t>Kesulitan dalam mengoordinasikan adopsi teknologi di seluruh cabang, terutama di wilayah dengan tingkat literasi digital yang beragam.</a:t>
            </a:r>
          </a:p>
          <a:p>
            <a:pPr marL="0" indent="0" algn="just">
              <a:lnSpc>
                <a:spcPct val="120000"/>
              </a:lnSpc>
              <a:buNone/>
            </a:pPr>
            <a:endParaRPr lang="en-US" sz="2400" b="1" dirty="0"/>
          </a:p>
          <a:p>
            <a:pPr marL="0" indent="0" algn="just">
              <a:lnSpc>
                <a:spcPct val="120000"/>
              </a:lnSpc>
              <a:buNone/>
            </a:pPr>
            <a:r>
              <a:rPr lang="en-US" sz="2400" b="1" dirty="0"/>
              <a:t>Contoh:</a:t>
            </a:r>
            <a:endParaRPr lang="en-US" sz="2400" dirty="0"/>
          </a:p>
          <a:p>
            <a:pPr algn="just">
              <a:lnSpc>
                <a:spcPct val="120000"/>
              </a:lnSpc>
              <a:buFont typeface="Arial" panose="020B0604020202020204" pitchFamily="34" charset="0"/>
              <a:buChar char="•"/>
            </a:pPr>
            <a:r>
              <a:rPr lang="en-US" sz="2400" dirty="0"/>
              <a:t>Daerah/Cabang di kota besar sudah siap mengadopsi teknologi digital, tetapi daerah/cabang di daerah tertinggal masih kesulitan memahami sistem baru.</a:t>
            </a:r>
          </a:p>
          <a:p>
            <a:pPr algn="just">
              <a:lnSpc>
                <a:spcPct val="120000"/>
              </a:lnSpc>
              <a:buFont typeface="Arial" panose="020B0604020202020204" pitchFamily="34" charset="0"/>
              <a:buChar char="•"/>
            </a:pPr>
            <a:r>
              <a:rPr lang="en-US" sz="2400" dirty="0"/>
              <a:t>Ketidaksesuaian dalam format data yang dikumpulkan dari cabang-cabang yang berbeda.</a:t>
            </a:r>
          </a:p>
          <a:p>
            <a:pPr marL="0" indent="0" algn="just">
              <a:lnSpc>
                <a:spcPct val="120000"/>
              </a:lnSpc>
              <a:buNone/>
            </a:pPr>
            <a:endParaRPr lang="en-US" sz="2400" b="1" dirty="0"/>
          </a:p>
          <a:p>
            <a:pPr marL="0" indent="0" algn="just">
              <a:lnSpc>
                <a:spcPct val="120000"/>
              </a:lnSpc>
              <a:buNone/>
            </a:pPr>
            <a:r>
              <a:rPr lang="en-US" sz="2400" b="1" dirty="0"/>
              <a:t>Solusi:</a:t>
            </a:r>
            <a:endParaRPr lang="en-US" sz="2400" dirty="0"/>
          </a:p>
          <a:p>
            <a:pPr algn="just">
              <a:lnSpc>
                <a:spcPct val="120000"/>
              </a:lnSpc>
              <a:buFont typeface="Arial" panose="020B0604020202020204" pitchFamily="34" charset="0"/>
              <a:buChar char="•"/>
            </a:pPr>
            <a:r>
              <a:rPr lang="en-US" sz="2400" dirty="0"/>
              <a:t>Membuat standar operasional prosedur (SOP) digitalisasi yang jelas dan melibatkan semua daerah/cabang dalam perencanaan transformasi.</a:t>
            </a:r>
          </a:p>
        </p:txBody>
      </p:sp>
      <p:sp>
        <p:nvSpPr>
          <p:cNvPr id="11" name="Slide Number Placeholder 10">
            <a:extLst>
              <a:ext uri="{FF2B5EF4-FFF2-40B4-BE49-F238E27FC236}">
                <a16:creationId xmlns:a16="http://schemas.microsoft.com/office/drawing/2014/main" id="{103CC25C-21A3-B700-8EED-29509EEB89D4}"/>
              </a:ext>
            </a:extLst>
          </p:cNvPr>
          <p:cNvSpPr>
            <a:spLocks noGrp="1"/>
          </p:cNvSpPr>
          <p:nvPr>
            <p:ph type="sldNum" sz="quarter" idx="12"/>
          </p:nvPr>
        </p:nvSpPr>
        <p:spPr/>
        <p:txBody>
          <a:bodyPr/>
          <a:lstStyle/>
          <a:p>
            <a:fld id="{0D309695-DEC3-40DA-9DF5-330280C9D0E8}" type="slidenum">
              <a:rPr lang="en-US" smtClean="0"/>
              <a:pPr/>
              <a:t>70</a:t>
            </a:fld>
            <a:endParaRPr lang="en-US" dirty="0"/>
          </a:p>
        </p:txBody>
      </p:sp>
    </p:spTree>
    <p:extLst>
      <p:ext uri="{BB962C8B-B14F-4D97-AF65-F5344CB8AC3E}">
        <p14:creationId xmlns:p14="http://schemas.microsoft.com/office/powerpoint/2010/main" val="4089993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349A-AEBD-64CB-E0E4-B66BD67F0369}"/>
              </a:ext>
            </a:extLst>
          </p:cNvPr>
          <p:cNvSpPr>
            <a:spLocks noGrp="1"/>
          </p:cNvSpPr>
          <p:nvPr>
            <p:ph type="title"/>
          </p:nvPr>
        </p:nvSpPr>
        <p:spPr>
          <a:xfrm>
            <a:off x="838200" y="365126"/>
            <a:ext cx="10515600" cy="749300"/>
          </a:xfrm>
        </p:spPr>
        <p:txBody>
          <a:bodyPr>
            <a:normAutofit fontScale="90000"/>
          </a:bodyPr>
          <a:lstStyle/>
          <a:p>
            <a:r>
              <a:rPr lang="en-US" b="1" dirty="0">
                <a:highlight>
                  <a:srgbClr val="FFFF00"/>
                </a:highlight>
              </a:rPr>
              <a:t>8. Adaptasi AI pada Konteks Keislaman</a:t>
            </a:r>
            <a:endParaRPr lang="en-US" dirty="0">
              <a:highlight>
                <a:srgbClr val="FFFF00"/>
              </a:highlight>
            </a:endParaRPr>
          </a:p>
        </p:txBody>
      </p:sp>
      <p:sp>
        <p:nvSpPr>
          <p:cNvPr id="3" name="Content Placeholder 2">
            <a:extLst>
              <a:ext uri="{FF2B5EF4-FFF2-40B4-BE49-F238E27FC236}">
                <a16:creationId xmlns:a16="http://schemas.microsoft.com/office/drawing/2014/main" id="{D4155D1E-7E5D-1AA9-4798-E3E0BD5CE782}"/>
              </a:ext>
            </a:extLst>
          </p:cNvPr>
          <p:cNvSpPr>
            <a:spLocks noGrp="1"/>
          </p:cNvSpPr>
          <p:nvPr>
            <p:ph idx="1"/>
          </p:nvPr>
        </p:nvSpPr>
        <p:spPr>
          <a:xfrm>
            <a:off x="838200" y="1092630"/>
            <a:ext cx="10515600" cy="5357813"/>
          </a:xfrm>
        </p:spPr>
        <p:txBody>
          <a:bodyPr>
            <a:normAutofit fontScale="92500"/>
          </a:bodyPr>
          <a:lstStyle/>
          <a:p>
            <a:pPr algn="just">
              <a:lnSpc>
                <a:spcPct val="120000"/>
              </a:lnSpc>
              <a:buFont typeface="Arial" panose="020B0604020202020204" pitchFamily="34" charset="0"/>
              <a:buChar char="•"/>
            </a:pPr>
            <a:r>
              <a:rPr lang="en-US" sz="2400" dirty="0"/>
              <a:t>Teknologi AI mungkin tidak sepenuhnya sesuai dengan nilai-nilai dan kebutuhan organisasi berbasis Islam, sehingga perlu penyesuaian.</a:t>
            </a:r>
          </a:p>
          <a:p>
            <a:pPr algn="just">
              <a:lnSpc>
                <a:spcPct val="120000"/>
              </a:lnSpc>
              <a:buFont typeface="Arial" panose="020B0604020202020204" pitchFamily="34" charset="0"/>
              <a:buChar char="•"/>
            </a:pPr>
            <a:r>
              <a:rPr lang="en-US" sz="2400" dirty="0"/>
              <a:t>Tantangan dalam mengadaptasi konten dakwah atau penelitian ke dalam sistem AI yang berorientasi global.</a:t>
            </a:r>
            <a:endParaRPr lang="en-US" sz="2400" b="1" dirty="0"/>
          </a:p>
          <a:p>
            <a:pPr marL="0" indent="0" algn="just">
              <a:lnSpc>
                <a:spcPct val="120000"/>
              </a:lnSpc>
              <a:buNone/>
            </a:pPr>
            <a:r>
              <a:rPr lang="en-US" sz="2400" b="1" dirty="0">
                <a:highlight>
                  <a:srgbClr val="00FFFF"/>
                </a:highlight>
              </a:rPr>
              <a:t>Contoh:</a:t>
            </a:r>
            <a:endParaRPr lang="en-US" sz="2400" dirty="0">
              <a:highlight>
                <a:srgbClr val="00FFFF"/>
              </a:highlight>
            </a:endParaRPr>
          </a:p>
          <a:p>
            <a:pPr algn="just">
              <a:lnSpc>
                <a:spcPct val="120000"/>
              </a:lnSpc>
              <a:buFont typeface="Arial" panose="020B0604020202020204" pitchFamily="34" charset="0"/>
              <a:buChar char="•"/>
            </a:pPr>
            <a:r>
              <a:rPr lang="en-US" sz="2400" dirty="0"/>
              <a:t>Konten AI yang dihasilkan tidak sesuai dengan konteks budaya dan agama lokal.</a:t>
            </a:r>
          </a:p>
          <a:p>
            <a:pPr algn="just">
              <a:lnSpc>
                <a:spcPct val="120000"/>
              </a:lnSpc>
              <a:buFont typeface="Arial" panose="020B0604020202020204" pitchFamily="34" charset="0"/>
              <a:buChar char="•"/>
            </a:pPr>
            <a:r>
              <a:rPr lang="en-US" sz="2400" dirty="0"/>
              <a:t>AI tidak memahami prinsip-prinsip Islam dalam analisis data sosial.</a:t>
            </a:r>
            <a:endParaRPr lang="en-US" sz="2400" b="1" dirty="0"/>
          </a:p>
          <a:p>
            <a:pPr marL="0" indent="0" algn="just">
              <a:lnSpc>
                <a:spcPct val="120000"/>
              </a:lnSpc>
              <a:buNone/>
            </a:pPr>
            <a:r>
              <a:rPr lang="en-US" sz="2400" b="1" dirty="0">
                <a:highlight>
                  <a:srgbClr val="00FFFF"/>
                </a:highlight>
              </a:rPr>
              <a:t>Solusi:</a:t>
            </a:r>
            <a:endParaRPr lang="en-US" sz="2400" dirty="0">
              <a:highlight>
                <a:srgbClr val="00FFFF"/>
              </a:highlight>
            </a:endParaRPr>
          </a:p>
          <a:p>
            <a:pPr algn="just">
              <a:lnSpc>
                <a:spcPct val="120000"/>
              </a:lnSpc>
              <a:buFont typeface="Arial" panose="020B0604020202020204" pitchFamily="34" charset="0"/>
              <a:buChar char="•"/>
            </a:pPr>
            <a:r>
              <a:rPr lang="en-US" sz="2400" dirty="0"/>
              <a:t>Melatih AI dengan data lokal yang relevan dengan konteks keislaman dan budaya.</a:t>
            </a:r>
          </a:p>
          <a:p>
            <a:pPr algn="just">
              <a:lnSpc>
                <a:spcPct val="120000"/>
              </a:lnSpc>
              <a:buFont typeface="Arial" panose="020B0604020202020204" pitchFamily="34" charset="0"/>
              <a:buChar char="•"/>
            </a:pPr>
            <a:r>
              <a:rPr lang="en-US" sz="2400" dirty="0"/>
              <a:t>Bermitra dengan ahli syariah untuk memastikan konten AI sesuai dengan nilai-nilai Islam.</a:t>
            </a:r>
          </a:p>
        </p:txBody>
      </p:sp>
      <p:sp>
        <p:nvSpPr>
          <p:cNvPr id="11" name="Slide Number Placeholder 10">
            <a:extLst>
              <a:ext uri="{FF2B5EF4-FFF2-40B4-BE49-F238E27FC236}">
                <a16:creationId xmlns:a16="http://schemas.microsoft.com/office/drawing/2014/main" id="{29260E13-E659-8928-E9D0-406FE9F486AD}"/>
              </a:ext>
            </a:extLst>
          </p:cNvPr>
          <p:cNvSpPr>
            <a:spLocks noGrp="1"/>
          </p:cNvSpPr>
          <p:nvPr>
            <p:ph type="sldNum" sz="quarter" idx="12"/>
          </p:nvPr>
        </p:nvSpPr>
        <p:spPr/>
        <p:txBody>
          <a:bodyPr/>
          <a:lstStyle/>
          <a:p>
            <a:fld id="{0D309695-DEC3-40DA-9DF5-330280C9D0E8}" type="slidenum">
              <a:rPr lang="en-US" smtClean="0"/>
              <a:pPr/>
              <a:t>71</a:t>
            </a:fld>
            <a:endParaRPr lang="en-US" dirty="0"/>
          </a:p>
        </p:txBody>
      </p:sp>
    </p:spTree>
    <p:extLst>
      <p:ext uri="{BB962C8B-B14F-4D97-AF65-F5344CB8AC3E}">
        <p14:creationId xmlns:p14="http://schemas.microsoft.com/office/powerpoint/2010/main" val="2892469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746B-D97C-1574-A288-805B28E2E0AC}"/>
              </a:ext>
            </a:extLst>
          </p:cNvPr>
          <p:cNvSpPr>
            <a:spLocks noGrp="1"/>
          </p:cNvSpPr>
          <p:nvPr>
            <p:ph type="title"/>
          </p:nvPr>
        </p:nvSpPr>
        <p:spPr>
          <a:xfrm>
            <a:off x="838200" y="228601"/>
            <a:ext cx="10515600" cy="757237"/>
          </a:xfrm>
        </p:spPr>
        <p:txBody>
          <a:bodyPr>
            <a:normAutofit fontScale="90000"/>
          </a:bodyPr>
          <a:lstStyle/>
          <a:p>
            <a:r>
              <a:rPr lang="en-US" b="1" dirty="0">
                <a:highlight>
                  <a:srgbClr val="FFFF00"/>
                </a:highlight>
              </a:rPr>
              <a:t>9. Ketergantungan pada Penyedia Teknologi</a:t>
            </a:r>
            <a:endParaRPr lang="en-US" dirty="0">
              <a:highlight>
                <a:srgbClr val="FFFF00"/>
              </a:highlight>
            </a:endParaRPr>
          </a:p>
        </p:txBody>
      </p:sp>
      <p:sp>
        <p:nvSpPr>
          <p:cNvPr id="3" name="Content Placeholder 2">
            <a:extLst>
              <a:ext uri="{FF2B5EF4-FFF2-40B4-BE49-F238E27FC236}">
                <a16:creationId xmlns:a16="http://schemas.microsoft.com/office/drawing/2014/main" id="{30499522-7CEF-BF58-5699-36494246C2F5}"/>
              </a:ext>
            </a:extLst>
          </p:cNvPr>
          <p:cNvSpPr>
            <a:spLocks noGrp="1"/>
          </p:cNvSpPr>
          <p:nvPr>
            <p:ph idx="1"/>
          </p:nvPr>
        </p:nvSpPr>
        <p:spPr>
          <a:xfrm>
            <a:off x="838200" y="1257300"/>
            <a:ext cx="10515600" cy="5372099"/>
          </a:xfrm>
        </p:spPr>
        <p:txBody>
          <a:bodyPr>
            <a:normAutofit fontScale="92500" lnSpcReduction="20000"/>
          </a:bodyPr>
          <a:lstStyle/>
          <a:p>
            <a:pPr algn="just">
              <a:lnSpc>
                <a:spcPct val="110000"/>
              </a:lnSpc>
              <a:buFont typeface="Arial" panose="020B0604020202020204" pitchFamily="34" charset="0"/>
              <a:buChar char="•"/>
            </a:pPr>
            <a:r>
              <a:rPr lang="en-US" dirty="0"/>
              <a:t>Ketergantungan pada vendor teknologi dapat menjadi masalah jika penyedia menghentikan layanan atau menaikkan biaya.</a:t>
            </a:r>
          </a:p>
          <a:p>
            <a:pPr algn="just">
              <a:lnSpc>
                <a:spcPct val="110000"/>
              </a:lnSpc>
              <a:buFont typeface="Arial" panose="020B0604020202020204" pitchFamily="34" charset="0"/>
              <a:buChar char="•"/>
            </a:pPr>
            <a:r>
              <a:rPr lang="en-US" dirty="0"/>
              <a:t>Sulit untuk berpindah ke sistem lain jika organisasi sudah terlalu terikat dengan satu vendor.</a:t>
            </a:r>
          </a:p>
          <a:p>
            <a:pPr marL="0" indent="0" algn="just">
              <a:lnSpc>
                <a:spcPct val="110000"/>
              </a:lnSpc>
              <a:buNone/>
            </a:pPr>
            <a:endParaRPr lang="en-US" b="1" dirty="0"/>
          </a:p>
          <a:p>
            <a:pPr marL="0" indent="0" algn="just">
              <a:lnSpc>
                <a:spcPct val="110000"/>
              </a:lnSpc>
              <a:buNone/>
            </a:pPr>
            <a:r>
              <a:rPr lang="en-US" b="1" dirty="0">
                <a:highlight>
                  <a:srgbClr val="00FFFF"/>
                </a:highlight>
              </a:rPr>
              <a:t>Contoh:</a:t>
            </a:r>
            <a:endParaRPr lang="en-US" dirty="0">
              <a:highlight>
                <a:srgbClr val="00FFFF"/>
              </a:highlight>
            </a:endParaRPr>
          </a:p>
          <a:p>
            <a:pPr algn="just">
              <a:lnSpc>
                <a:spcPct val="110000"/>
              </a:lnSpc>
              <a:buFont typeface="Arial" panose="020B0604020202020204" pitchFamily="34" charset="0"/>
              <a:buChar char="•"/>
            </a:pPr>
            <a:r>
              <a:rPr lang="en-US" dirty="0"/>
              <a:t>Sistem cloud yang digunakan tiba-tiba menaikkan biaya berlangganan, membebani anggaran organisasi.</a:t>
            </a:r>
          </a:p>
          <a:p>
            <a:pPr algn="just">
              <a:lnSpc>
                <a:spcPct val="110000"/>
              </a:lnSpc>
              <a:buFont typeface="Arial" panose="020B0604020202020204" pitchFamily="34" charset="0"/>
              <a:buChar char="•"/>
            </a:pPr>
            <a:r>
              <a:rPr lang="en-US" dirty="0"/>
              <a:t>Ketergantungan pada satu penyedia AI untuk pengelolaan data penelitian.</a:t>
            </a:r>
          </a:p>
          <a:p>
            <a:pPr marL="0" indent="0" algn="just">
              <a:lnSpc>
                <a:spcPct val="110000"/>
              </a:lnSpc>
              <a:buNone/>
            </a:pPr>
            <a:endParaRPr lang="en-US" b="1" dirty="0"/>
          </a:p>
          <a:p>
            <a:pPr marL="0" indent="0" algn="just">
              <a:lnSpc>
                <a:spcPct val="110000"/>
              </a:lnSpc>
              <a:buNone/>
            </a:pPr>
            <a:r>
              <a:rPr lang="en-US" b="1" dirty="0">
                <a:highlight>
                  <a:srgbClr val="00FFFF"/>
                </a:highlight>
              </a:rPr>
              <a:t>Solusi:</a:t>
            </a:r>
            <a:endParaRPr lang="en-US" dirty="0">
              <a:highlight>
                <a:srgbClr val="00FFFF"/>
              </a:highlight>
            </a:endParaRPr>
          </a:p>
          <a:p>
            <a:pPr algn="just">
              <a:lnSpc>
                <a:spcPct val="110000"/>
              </a:lnSpc>
              <a:buFont typeface="Arial" panose="020B0604020202020204" pitchFamily="34" charset="0"/>
              <a:buChar char="•"/>
            </a:pPr>
            <a:r>
              <a:rPr lang="en-US" dirty="0"/>
              <a:t>Diversifikasi penyedia layanan teknologi.</a:t>
            </a:r>
          </a:p>
          <a:p>
            <a:pPr algn="just">
              <a:lnSpc>
                <a:spcPct val="110000"/>
              </a:lnSpc>
              <a:buFont typeface="Arial" panose="020B0604020202020204" pitchFamily="34" charset="0"/>
              <a:buChar char="•"/>
            </a:pPr>
            <a:r>
              <a:rPr lang="en-US" dirty="0"/>
              <a:t>Menggunakan teknologi sumber terbuka yang lebih fleksibel.</a:t>
            </a:r>
          </a:p>
        </p:txBody>
      </p:sp>
      <p:sp>
        <p:nvSpPr>
          <p:cNvPr id="11" name="Slide Number Placeholder 10">
            <a:extLst>
              <a:ext uri="{FF2B5EF4-FFF2-40B4-BE49-F238E27FC236}">
                <a16:creationId xmlns:a16="http://schemas.microsoft.com/office/drawing/2014/main" id="{50968022-1601-0821-61E1-35A09A8383C2}"/>
              </a:ext>
            </a:extLst>
          </p:cNvPr>
          <p:cNvSpPr>
            <a:spLocks noGrp="1"/>
          </p:cNvSpPr>
          <p:nvPr>
            <p:ph type="sldNum" sz="quarter" idx="12"/>
          </p:nvPr>
        </p:nvSpPr>
        <p:spPr/>
        <p:txBody>
          <a:bodyPr/>
          <a:lstStyle/>
          <a:p>
            <a:fld id="{0D309695-DEC3-40DA-9DF5-330280C9D0E8}" type="slidenum">
              <a:rPr lang="en-US" smtClean="0"/>
              <a:pPr/>
              <a:t>72</a:t>
            </a:fld>
            <a:endParaRPr lang="en-US" dirty="0"/>
          </a:p>
        </p:txBody>
      </p:sp>
    </p:spTree>
    <p:extLst>
      <p:ext uri="{BB962C8B-B14F-4D97-AF65-F5344CB8AC3E}">
        <p14:creationId xmlns:p14="http://schemas.microsoft.com/office/powerpoint/2010/main" val="11672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57E9F-0E00-877A-0F49-5FAE61DC2847}"/>
              </a:ext>
            </a:extLst>
          </p:cNvPr>
          <p:cNvPicPr>
            <a:picLocks noChangeAspect="1"/>
          </p:cNvPicPr>
          <p:nvPr/>
        </p:nvPicPr>
        <p:blipFill>
          <a:blip r:embed="rId2">
            <a:extLst>
              <a:ext uri="{28A0092B-C50C-407E-A947-70E740481C1C}">
                <a14:useLocalDpi xmlns:a14="http://schemas.microsoft.com/office/drawing/2010/main" val="0"/>
              </a:ext>
            </a:extLst>
          </a:blip>
          <a:srcRect t="25183" b="21656"/>
          <a:stretch/>
        </p:blipFill>
        <p:spPr>
          <a:xfrm>
            <a:off x="20" y="10"/>
            <a:ext cx="12191980" cy="446350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9E9C89CD-129B-0972-FCFF-6D4D6114A04C}"/>
              </a:ext>
            </a:extLst>
          </p:cNvPr>
          <p:cNvSpPr txBox="1"/>
          <p:nvPr/>
        </p:nvSpPr>
        <p:spPr>
          <a:xfrm>
            <a:off x="0" y="4463512"/>
            <a:ext cx="12192000" cy="2216257"/>
          </a:xfrm>
          <a:prstGeom prst="rect">
            <a:avLst/>
          </a:prstGeom>
        </p:spPr>
        <p:txBody>
          <a:bodyPr vert="horz" lIns="91440" tIns="45720" rIns="91440" bIns="45720" rtlCol="0" anchor="ctr">
            <a:normAutofit/>
          </a:bodyPr>
          <a:lstStyle/>
          <a:p>
            <a:pPr marL="457200" indent="-457200" algn="just" defTabSz="914400">
              <a:lnSpc>
                <a:spcPct val="90000"/>
              </a:lnSpc>
              <a:spcAft>
                <a:spcPts val="600"/>
              </a:spcAft>
              <a:buFont typeface="Arial" panose="020B0604020202020204" pitchFamily="34" charset="0"/>
              <a:buChar char="•"/>
            </a:pPr>
            <a:r>
              <a:rPr lang="en-US" sz="2800" dirty="0"/>
              <a:t>Ilustrasi yang menggambarkan transformasi digital bertahap dari organisasi berbasis Islam, dimulai dari pengelolaan manual hingga sistem berbasis AI. </a:t>
            </a:r>
          </a:p>
          <a:p>
            <a:pPr marL="457200" indent="-457200" algn="just" defTabSz="914400">
              <a:lnSpc>
                <a:spcPct val="90000"/>
              </a:lnSpc>
              <a:spcAft>
                <a:spcPts val="600"/>
              </a:spcAft>
              <a:buFont typeface="Arial" panose="020B0604020202020204" pitchFamily="34" charset="0"/>
              <a:buChar char="•"/>
            </a:pPr>
            <a:r>
              <a:rPr lang="en-US" sz="2800" dirty="0"/>
              <a:t>Ini menekankan langkah-langkah seperti digitalisasi dokumen, berbagi data berbasis cloud, pelatihan staf, dan analitik berbantuan AI, dengan integrasi nilai-nilai Islam ke dalam teknologi modern.</a:t>
            </a:r>
          </a:p>
        </p:txBody>
      </p:sp>
      <p:sp>
        <p:nvSpPr>
          <p:cNvPr id="15" name="Slide Number Placeholder 14">
            <a:extLst>
              <a:ext uri="{FF2B5EF4-FFF2-40B4-BE49-F238E27FC236}">
                <a16:creationId xmlns:a16="http://schemas.microsoft.com/office/drawing/2014/main" id="{DE59943E-7DD3-A307-E212-DDB733A2B747}"/>
              </a:ext>
            </a:extLst>
          </p:cNvPr>
          <p:cNvSpPr>
            <a:spLocks noGrp="1"/>
          </p:cNvSpPr>
          <p:nvPr>
            <p:ph type="sldNum" sz="quarter" idx="12"/>
          </p:nvPr>
        </p:nvSpPr>
        <p:spPr/>
        <p:txBody>
          <a:bodyPr/>
          <a:lstStyle/>
          <a:p>
            <a:fld id="{0D309695-DEC3-40DA-9DF5-330280C9D0E8}" type="slidenum">
              <a:rPr lang="en-US" smtClean="0"/>
              <a:pPr/>
              <a:t>73</a:t>
            </a:fld>
            <a:endParaRPr lang="en-US" dirty="0"/>
          </a:p>
        </p:txBody>
      </p:sp>
    </p:spTree>
    <p:extLst>
      <p:ext uri="{BB962C8B-B14F-4D97-AF65-F5344CB8AC3E}">
        <p14:creationId xmlns:p14="http://schemas.microsoft.com/office/powerpoint/2010/main" val="41693023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7C4F-B39D-F034-B61F-ECA18A3C4DFF}"/>
              </a:ext>
            </a:extLst>
          </p:cNvPr>
          <p:cNvSpPr>
            <a:spLocks noGrp="1"/>
          </p:cNvSpPr>
          <p:nvPr>
            <p:ph type="title"/>
          </p:nvPr>
        </p:nvSpPr>
        <p:spPr/>
        <p:style>
          <a:lnRef idx="2">
            <a:schemeClr val="accent6">
              <a:shade val="15000"/>
            </a:schemeClr>
          </a:lnRef>
          <a:fillRef idx="1">
            <a:schemeClr val="accent6"/>
          </a:fillRef>
          <a:effectRef idx="0">
            <a:schemeClr val="accent6"/>
          </a:effectRef>
          <a:fontRef idx="minor">
            <a:schemeClr val="lt1"/>
          </a:fontRef>
        </p:style>
        <p:txBody>
          <a:bodyPr/>
          <a:lstStyle/>
          <a:p>
            <a:r>
              <a:rPr lang="en-US" b="1" dirty="0"/>
              <a:t>Kesimpulan</a:t>
            </a:r>
            <a:endParaRPr lang="en-US" dirty="0"/>
          </a:p>
        </p:txBody>
      </p:sp>
      <p:sp>
        <p:nvSpPr>
          <p:cNvPr id="3" name="Content Placeholder 2">
            <a:extLst>
              <a:ext uri="{FF2B5EF4-FFF2-40B4-BE49-F238E27FC236}">
                <a16:creationId xmlns:a16="http://schemas.microsoft.com/office/drawing/2014/main" id="{7C02E535-00B7-8291-DDDE-D56DA7111138}"/>
              </a:ext>
            </a:extLst>
          </p:cNvPr>
          <p:cNvSpPr>
            <a:spLocks noGrp="1"/>
          </p:cNvSpPr>
          <p:nvPr>
            <p:ph idx="1"/>
          </p:nvPr>
        </p:nvSpPr>
        <p:spPr/>
        <p:txBody>
          <a:bodyPr>
            <a:normAutofit fontScale="92500" lnSpcReduction="20000"/>
          </a:bodyPr>
          <a:lstStyle/>
          <a:p>
            <a:pPr algn="just">
              <a:lnSpc>
                <a:spcPct val="100000"/>
              </a:lnSpc>
            </a:pPr>
            <a:r>
              <a:rPr lang="en-US" sz="3200" dirty="0"/>
              <a:t>Hambatan dalam transformasi digital dapat diatasi dengan perencanaan matang, pelatihan yang baik, dan pendekatan yang fleksibel. </a:t>
            </a:r>
          </a:p>
          <a:p>
            <a:pPr algn="just">
              <a:lnSpc>
                <a:spcPct val="100000"/>
              </a:lnSpc>
            </a:pPr>
            <a:r>
              <a:rPr lang="en-US" sz="3200" b="1" dirty="0"/>
              <a:t>Aisyiyah dapat memulai dari langkah kecil</a:t>
            </a:r>
            <a:r>
              <a:rPr lang="en-US" sz="3200" dirty="0"/>
              <a:t>, seperti digitalisasi dokumen, dan bertahap menuju pemanfaatan AI, sambil mengatasi hambatan secara strategis. Dukungan semua pihak, baik internal maupun eksternal, akan mempercepat keberhasilan transformasi ini.</a:t>
            </a:r>
          </a:p>
        </p:txBody>
      </p:sp>
      <p:sp>
        <p:nvSpPr>
          <p:cNvPr id="11" name="Slide Number Placeholder 10">
            <a:extLst>
              <a:ext uri="{FF2B5EF4-FFF2-40B4-BE49-F238E27FC236}">
                <a16:creationId xmlns:a16="http://schemas.microsoft.com/office/drawing/2014/main" id="{84C66D14-026D-79BE-A89B-7E06DF076EEC}"/>
              </a:ext>
            </a:extLst>
          </p:cNvPr>
          <p:cNvSpPr>
            <a:spLocks noGrp="1"/>
          </p:cNvSpPr>
          <p:nvPr>
            <p:ph type="sldNum" sz="quarter" idx="12"/>
          </p:nvPr>
        </p:nvSpPr>
        <p:spPr/>
        <p:txBody>
          <a:bodyPr/>
          <a:lstStyle/>
          <a:p>
            <a:fld id="{0D309695-DEC3-40DA-9DF5-330280C9D0E8}" type="slidenum">
              <a:rPr lang="en-US" smtClean="0"/>
              <a:pPr/>
              <a:t>74</a:t>
            </a:fld>
            <a:endParaRPr lang="en-US" dirty="0"/>
          </a:p>
        </p:txBody>
      </p:sp>
    </p:spTree>
    <p:extLst>
      <p:ext uri="{BB962C8B-B14F-4D97-AF65-F5344CB8AC3E}">
        <p14:creationId xmlns:p14="http://schemas.microsoft.com/office/powerpoint/2010/main" val="442561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8A09-3C8D-7E3B-A5B1-29CF41D8E3AB}"/>
              </a:ext>
            </a:extLst>
          </p:cNvPr>
          <p:cNvSpPr>
            <a:spLocks noGrp="1"/>
          </p:cNvSpPr>
          <p:nvPr>
            <p:ph type="title"/>
          </p:nvPr>
        </p:nvSpPr>
        <p:spPr>
          <a:xfrm>
            <a:off x="838200" y="257176"/>
            <a:ext cx="10515600" cy="685800"/>
          </a:xfrm>
        </p:spPr>
        <p:txBody>
          <a:bodyPr>
            <a:normAutofit fontScale="90000"/>
          </a:bodyPr>
          <a:lstStyle/>
          <a:p>
            <a:r>
              <a:rPr lang="en-US" dirty="0"/>
              <a:t>Daftar Link Pemantik Diskusi</a:t>
            </a:r>
          </a:p>
        </p:txBody>
      </p:sp>
      <p:sp>
        <p:nvSpPr>
          <p:cNvPr id="3" name="Content Placeholder 2">
            <a:extLst>
              <a:ext uri="{FF2B5EF4-FFF2-40B4-BE49-F238E27FC236}">
                <a16:creationId xmlns:a16="http://schemas.microsoft.com/office/drawing/2014/main" id="{26979CEA-BC1E-D144-5229-ADB48E30AF3E}"/>
              </a:ext>
            </a:extLst>
          </p:cNvPr>
          <p:cNvSpPr>
            <a:spLocks noGrp="1"/>
          </p:cNvSpPr>
          <p:nvPr>
            <p:ph idx="1"/>
          </p:nvPr>
        </p:nvSpPr>
        <p:spPr>
          <a:xfrm>
            <a:off x="838200" y="1157288"/>
            <a:ext cx="10515600" cy="5019675"/>
          </a:xfrm>
        </p:spPr>
        <p:txBody>
          <a:bodyPr>
            <a:normAutofit fontScale="92500" lnSpcReduction="10000"/>
          </a:bodyPr>
          <a:lstStyle/>
          <a:p>
            <a:pPr marL="514350" indent="-514350">
              <a:buFont typeface="+mj-lt"/>
              <a:buAutoNum type="arabicPeriod"/>
            </a:pPr>
            <a:r>
              <a:rPr lang="en-US" sz="2400" dirty="0">
                <a:solidFill>
                  <a:schemeClr val="accent2">
                    <a:lumMod val="50000"/>
                  </a:schemeClr>
                </a:solidFill>
                <a:hlinkClick r:id="rId2">
                  <a:extLst>
                    <a:ext uri="{A12FA001-AC4F-418D-AE19-62706E023703}">
                      <ahyp:hlinkClr xmlns:ahyp="http://schemas.microsoft.com/office/drawing/2018/hyperlinkcolor" val="tx"/>
                    </a:ext>
                  </a:extLst>
                </a:hlinkClick>
              </a:rPr>
              <a:t>https://aws.amazon.com/id/what-is/digital-transformation/#:~:text=Transformasi%20digital%20adalah%20proses%20yang,digital%20di%20semua%20bidang%20bisnis.</a:t>
            </a:r>
          </a:p>
          <a:p>
            <a:pPr marL="514350" indent="-514350">
              <a:buFont typeface="+mj-lt"/>
              <a:buAutoNum type="arabicPeriod"/>
            </a:pPr>
            <a:r>
              <a:rPr lang="en-US" sz="2400" dirty="0">
                <a:solidFill>
                  <a:schemeClr val="accent2">
                    <a:lumMod val="50000"/>
                  </a:schemeClr>
                </a:solidFill>
                <a:hlinkClick r:id="rId2">
                  <a:extLst>
                    <a:ext uri="{A12FA001-AC4F-418D-AE19-62706E023703}">
                      <ahyp:hlinkClr xmlns:ahyp="http://schemas.microsoft.com/office/drawing/2018/hyperlinkcolor" val="tx"/>
                    </a:ext>
                  </a:extLst>
                </a:hlinkClick>
              </a:rPr>
              <a:t>https://inixindojogja.co.id/siapkah-anda-menghadapi-transformasi-digital-ketahui-6-strateginya-berikut-ini/</a:t>
            </a:r>
            <a:endParaRPr lang="en-US" sz="2400" dirty="0">
              <a:solidFill>
                <a:schemeClr val="accent2">
                  <a:lumMod val="50000"/>
                </a:schemeClr>
              </a:solidFill>
            </a:endParaRPr>
          </a:p>
          <a:p>
            <a:pPr marL="514350" indent="-514350">
              <a:buFont typeface="+mj-lt"/>
              <a:buAutoNum type="arabicPeriod"/>
            </a:pPr>
            <a:r>
              <a:rPr lang="en-US" sz="2400" dirty="0">
                <a:solidFill>
                  <a:schemeClr val="accent2">
                    <a:lumMod val="50000"/>
                  </a:schemeClr>
                </a:solidFill>
                <a:hlinkClick r:id="rId3">
                  <a:extLst>
                    <a:ext uri="{A12FA001-AC4F-418D-AE19-62706E023703}">
                      <ahyp:hlinkClr xmlns:ahyp="http://schemas.microsoft.com/office/drawing/2018/hyperlinkcolor" val="tx"/>
                    </a:ext>
                  </a:extLst>
                </a:hlinkClick>
              </a:rPr>
              <a:t>https://pdmciamis.or.id/mengenal-chatmugpt-inovasi-teknologi-untuk-warga-muhammadiyah-mendalami-al-islam-dan-kemuhammadiyahan/</a:t>
            </a:r>
            <a:endParaRPr lang="en-US" sz="2400" dirty="0">
              <a:solidFill>
                <a:schemeClr val="accent2">
                  <a:lumMod val="50000"/>
                </a:schemeClr>
              </a:solidFill>
              <a:hlinkClick r:id="rId4">
                <a:extLst>
                  <a:ext uri="{A12FA001-AC4F-418D-AE19-62706E023703}">
                    <ahyp:hlinkClr xmlns:ahyp="http://schemas.microsoft.com/office/drawing/2018/hyperlinkcolor" val="tx"/>
                  </a:ext>
                </a:extLst>
              </a:hlinkClick>
            </a:endParaRPr>
          </a:p>
          <a:p>
            <a:pPr marL="514350" indent="-514350">
              <a:buFont typeface="+mj-lt"/>
              <a:buAutoNum type="arabicPeriod"/>
            </a:pPr>
            <a:r>
              <a:rPr lang="en-US" sz="2400" dirty="0">
                <a:solidFill>
                  <a:schemeClr val="accent2">
                    <a:lumMod val="50000"/>
                  </a:schemeClr>
                </a:solidFill>
                <a:hlinkClick r:id="rId5">
                  <a:extLst>
                    <a:ext uri="{A12FA001-AC4F-418D-AE19-62706E023703}">
                      <ahyp:hlinkClr xmlns:ahyp="http://schemas.microsoft.com/office/drawing/2018/hyperlinkcolor" val="tx"/>
                    </a:ext>
                  </a:extLst>
                </a:hlinkClick>
              </a:rPr>
              <a:t>https://repository.usahid.ac.id/3228/1/manajemen%20SDM%20di%20Era%20Transformasi%20Digital.pdf</a:t>
            </a:r>
            <a:endParaRPr lang="en-US" sz="2400" dirty="0">
              <a:solidFill>
                <a:schemeClr val="accent2">
                  <a:lumMod val="50000"/>
                </a:schemeClr>
              </a:solidFill>
            </a:endParaRPr>
          </a:p>
          <a:p>
            <a:pPr marL="514350" indent="-514350">
              <a:buFont typeface="+mj-lt"/>
              <a:buAutoNum type="arabicPeriod"/>
            </a:pPr>
            <a:r>
              <a:rPr lang="en-US" sz="2400" dirty="0">
                <a:solidFill>
                  <a:schemeClr val="accent2">
                    <a:lumMod val="50000"/>
                  </a:schemeClr>
                </a:solidFill>
                <a:hlinkClick r:id="rId6">
                  <a:extLst>
                    <a:ext uri="{A12FA001-AC4F-418D-AE19-62706E023703}">
                      <ahyp:hlinkClr xmlns:ahyp="http://schemas.microsoft.com/office/drawing/2018/hyperlinkcolor" val="tx"/>
                    </a:ext>
                  </a:extLst>
                </a:hlinkClick>
              </a:rPr>
              <a:t>https://repository.unai.edu/id/eprint/658/1/[III.A.1.a.2.11]%20FullBook%20Transformasi%20Digital%20dan%20Perilaku%20Organisasi.pdf</a:t>
            </a:r>
            <a:endParaRPr lang="en-US" sz="2400" dirty="0">
              <a:solidFill>
                <a:schemeClr val="accent2">
                  <a:lumMod val="50000"/>
                </a:schemeClr>
              </a:solidFill>
            </a:endParaRPr>
          </a:p>
          <a:p>
            <a:pPr marL="514350" indent="-514350">
              <a:buFont typeface="+mj-lt"/>
              <a:buAutoNum type="arabicPeriod"/>
            </a:pPr>
            <a:r>
              <a:rPr lang="en-US" sz="2400" dirty="0">
                <a:solidFill>
                  <a:schemeClr val="accent2">
                    <a:lumMod val="50000"/>
                  </a:schemeClr>
                </a:solidFill>
                <a:hlinkClick r:id="rId7">
                  <a:extLst>
                    <a:ext uri="{A12FA001-AC4F-418D-AE19-62706E023703}">
                      <ahyp:hlinkClr xmlns:ahyp="http://schemas.microsoft.com/office/drawing/2018/hyperlinkcolor" val="tx"/>
                    </a:ext>
                  </a:extLst>
                </a:hlinkClick>
              </a:rPr>
              <a:t>https://sis.binus.ac.id/2023/12/13/memahami-transformasi-digital/</a:t>
            </a:r>
            <a:endParaRPr lang="en-US" sz="2400" dirty="0">
              <a:solidFill>
                <a:schemeClr val="accent2">
                  <a:lumMod val="50000"/>
                </a:schemeClr>
              </a:solidFill>
            </a:endParaRPr>
          </a:p>
          <a:p>
            <a:pPr marL="514350" indent="-514350">
              <a:buFont typeface="+mj-lt"/>
              <a:buAutoNum type="arabicPeriod"/>
            </a:pPr>
            <a:r>
              <a:rPr lang="en-US" sz="2400" dirty="0">
                <a:solidFill>
                  <a:schemeClr val="accent2">
                    <a:lumMod val="50000"/>
                  </a:schemeClr>
                </a:solidFill>
                <a:hlinkClick r:id="rId4">
                  <a:extLst>
                    <a:ext uri="{A12FA001-AC4F-418D-AE19-62706E023703}">
                      <ahyp:hlinkClr xmlns:ahyp="http://schemas.microsoft.com/office/drawing/2018/hyperlinkcolor" val="tx"/>
                    </a:ext>
                  </a:extLst>
                </a:hlinkClick>
              </a:rPr>
              <a:t>https://www.itb-ad.ac.id/2022/03/10/muhammadiyah-harus-bisa-melakukan-transformasi-digital/</a:t>
            </a:r>
            <a:endParaRPr lang="en-US" sz="2400" dirty="0">
              <a:solidFill>
                <a:schemeClr val="accent2">
                  <a:lumMod val="50000"/>
                </a:schemeClr>
              </a:solidFill>
            </a:endParaRPr>
          </a:p>
        </p:txBody>
      </p:sp>
      <p:sp>
        <p:nvSpPr>
          <p:cNvPr id="4" name="Slide Number Placeholder 3">
            <a:extLst>
              <a:ext uri="{FF2B5EF4-FFF2-40B4-BE49-F238E27FC236}">
                <a16:creationId xmlns:a16="http://schemas.microsoft.com/office/drawing/2014/main" id="{6B1E1B37-06F1-6DA1-C2EA-1FD7257F9C9B}"/>
              </a:ext>
            </a:extLst>
          </p:cNvPr>
          <p:cNvSpPr>
            <a:spLocks noGrp="1"/>
          </p:cNvSpPr>
          <p:nvPr>
            <p:ph type="sldNum" sz="quarter" idx="12"/>
          </p:nvPr>
        </p:nvSpPr>
        <p:spPr/>
        <p:txBody>
          <a:bodyPr/>
          <a:lstStyle/>
          <a:p>
            <a:fld id="{0D309695-DEC3-40DA-9DF5-330280C9D0E8}" type="slidenum">
              <a:rPr lang="en-US" smtClean="0"/>
              <a:pPr/>
              <a:t>75</a:t>
            </a:fld>
            <a:endParaRPr lang="en-US" dirty="0"/>
          </a:p>
        </p:txBody>
      </p:sp>
    </p:spTree>
    <p:extLst>
      <p:ext uri="{BB962C8B-B14F-4D97-AF65-F5344CB8AC3E}">
        <p14:creationId xmlns:p14="http://schemas.microsoft.com/office/powerpoint/2010/main" val="40478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EBA-3849-980C-E7D7-E98EBCD420F8}"/>
              </a:ext>
            </a:extLst>
          </p:cNvPr>
          <p:cNvSpPr>
            <a:spLocks noGrp="1"/>
          </p:cNvSpPr>
          <p:nvPr>
            <p:ph type="title"/>
          </p:nvPr>
        </p:nvSpPr>
        <p:spPr>
          <a:xfrm>
            <a:off x="838200" y="2765433"/>
            <a:ext cx="10515600" cy="1325563"/>
          </a:xfrm>
        </p:spPr>
        <p:style>
          <a:lnRef idx="1">
            <a:schemeClr val="accent6"/>
          </a:lnRef>
          <a:fillRef idx="3">
            <a:schemeClr val="accent6"/>
          </a:fillRef>
          <a:effectRef idx="2">
            <a:schemeClr val="accent6"/>
          </a:effectRef>
          <a:fontRef idx="minor">
            <a:schemeClr val="lt1"/>
          </a:fontRef>
        </p:style>
        <p:txBody>
          <a:bodyPr/>
          <a:lstStyle/>
          <a:p>
            <a:pPr algn="ctr"/>
            <a:r>
              <a:rPr lang="en-US" dirty="0"/>
              <a:t>LATAR BELAKANG NARASI</a:t>
            </a:r>
          </a:p>
        </p:txBody>
      </p:sp>
      <p:sp>
        <p:nvSpPr>
          <p:cNvPr id="4" name="Slide Number Placeholder 3">
            <a:extLst>
              <a:ext uri="{FF2B5EF4-FFF2-40B4-BE49-F238E27FC236}">
                <a16:creationId xmlns:a16="http://schemas.microsoft.com/office/drawing/2014/main" id="{6965A583-760D-50DA-7374-77B23D89A73D}"/>
              </a:ext>
            </a:extLst>
          </p:cNvPr>
          <p:cNvSpPr>
            <a:spLocks noGrp="1"/>
          </p:cNvSpPr>
          <p:nvPr>
            <p:ph type="sldNum" sz="quarter" idx="12"/>
          </p:nvPr>
        </p:nvSpPr>
        <p:spPr/>
        <p:txBody>
          <a:bodyPr/>
          <a:lstStyle/>
          <a:p>
            <a:fld id="{0D309695-DEC3-40DA-9DF5-330280C9D0E8}" type="slidenum">
              <a:rPr lang="en-US" smtClean="0"/>
              <a:pPr/>
              <a:t>8</a:t>
            </a:fld>
            <a:endParaRPr lang="en-US" dirty="0"/>
          </a:p>
        </p:txBody>
      </p:sp>
    </p:spTree>
    <p:extLst>
      <p:ext uri="{BB962C8B-B14F-4D97-AF65-F5344CB8AC3E}">
        <p14:creationId xmlns:p14="http://schemas.microsoft.com/office/powerpoint/2010/main" val="1280139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2" descr="Hubungan Society 5.0 Dengan Industry 4.0">
            <a:extLst>
              <a:ext uri="{FF2B5EF4-FFF2-40B4-BE49-F238E27FC236}">
                <a16:creationId xmlns:a16="http://schemas.microsoft.com/office/drawing/2014/main" id="{3F7742DF-34FD-F291-76CD-8214AE9B2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714" b="5017"/>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30F21454-C55D-3E9A-CFFF-BD734529B4E4}"/>
              </a:ext>
            </a:extLst>
          </p:cNvPr>
          <p:cNvSpPr>
            <a:spLocks noGrp="1"/>
          </p:cNvSpPr>
          <p:nvPr>
            <p:ph type="sldNum" sz="quarter" idx="12"/>
          </p:nvPr>
        </p:nvSpPr>
        <p:spPr/>
        <p:txBody>
          <a:bodyPr/>
          <a:lstStyle/>
          <a:p>
            <a:fld id="{0D309695-DEC3-40DA-9DF5-330280C9D0E8}" type="slidenum">
              <a:rPr lang="en-US" smtClean="0"/>
              <a:pPr/>
              <a:t>9</a:t>
            </a:fld>
            <a:endParaRPr lang="en-US" dirty="0"/>
          </a:p>
        </p:txBody>
      </p:sp>
    </p:spTree>
    <p:extLst>
      <p:ext uri="{BB962C8B-B14F-4D97-AF65-F5344CB8AC3E}">
        <p14:creationId xmlns:p14="http://schemas.microsoft.com/office/powerpoint/2010/main" val="4039915344"/>
      </p:ext>
    </p:extLst>
  </p:cSld>
  <p:clrMapOvr>
    <a:masterClrMapping/>
  </p:clrMapOvr>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jpeg"/></Relationships>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5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1.xml><?xml version="1.0" encoding="utf-8"?>
<a:theme xmlns:a="http://schemas.openxmlformats.org/drawingml/2006/main" name="6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2.xml><?xml version="1.0" encoding="utf-8"?>
<a:theme xmlns:a="http://schemas.openxmlformats.org/drawingml/2006/main" name="2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3.xml><?xml version="1.0" encoding="utf-8"?>
<a:theme xmlns:a="http://schemas.openxmlformats.org/drawingml/2006/main" name="7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1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6.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7.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8.xml><?xml version="1.0" encoding="utf-8"?>
<a:theme xmlns:a="http://schemas.openxmlformats.org/drawingml/2006/main" name="3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9.xml><?xml version="1.0" encoding="utf-8"?>
<a:theme xmlns:a="http://schemas.openxmlformats.org/drawingml/2006/main" name="4_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Override1.xml><?xml version="1.0" encoding="utf-8"?>
<a:themeOverride xmlns:a="http://schemas.openxmlformats.org/drawingml/2006/main">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2.xml><?xml version="1.0" encoding="utf-8"?>
<a:themeOverride xmlns:a="http://schemas.openxmlformats.org/drawingml/2006/main">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Organic</Template>
  <TotalTime>397</TotalTime>
  <Words>4470</Words>
  <Application>Microsoft Office PowerPoint</Application>
  <PresentationFormat>Widescreen</PresentationFormat>
  <Paragraphs>526</Paragraphs>
  <Slides>75</Slides>
  <Notes>1</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75</vt:i4>
      </vt:variant>
    </vt:vector>
  </HeadingPairs>
  <TitlesOfParts>
    <vt:vector size="96" baseType="lpstr">
      <vt:lpstr>Meiryo</vt:lpstr>
      <vt:lpstr>Aptos</vt:lpstr>
      <vt:lpstr>Arial</vt:lpstr>
      <vt:lpstr>Calibri</vt:lpstr>
      <vt:lpstr>Calibri Light</vt:lpstr>
      <vt:lpstr>Garamond</vt:lpstr>
      <vt:lpstr>Trebuchet MS</vt:lpstr>
      <vt:lpstr>Wingdings</vt:lpstr>
      <vt:lpstr>Office 2013 - 2022 Theme</vt:lpstr>
      <vt:lpstr>Organic</vt:lpstr>
      <vt:lpstr>Savon</vt:lpstr>
      <vt:lpstr>Berlin</vt:lpstr>
      <vt:lpstr>1_Berlin</vt:lpstr>
      <vt:lpstr>1_Organic</vt:lpstr>
      <vt:lpstr>2_Organic</vt:lpstr>
      <vt:lpstr>3_Organic</vt:lpstr>
      <vt:lpstr>4_Organic</vt:lpstr>
      <vt:lpstr>5_Organic</vt:lpstr>
      <vt:lpstr>6_Organic</vt:lpstr>
      <vt:lpstr>2_Berlin</vt:lpstr>
      <vt:lpstr>7_Organic</vt:lpstr>
      <vt:lpstr>TRANSFORMASI DIGITAL ORGANISASI ‘AISYIYAH MENGHADAPI ERA AI </vt:lpstr>
      <vt:lpstr>KENALI DULU APLIKASI  MILIK MUHAMMADIYAH</vt:lpstr>
      <vt:lpstr>MASA Muhammadiyah ‘Aisyiyah Super Apps</vt:lpstr>
      <vt:lpstr>PowerPoint Presentation</vt:lpstr>
      <vt:lpstr>PowerPoint Presentation</vt:lpstr>
      <vt:lpstr>WEBSITE MUHAMMADIYAH</vt:lpstr>
      <vt:lpstr>Di Kota Semarang</vt:lpstr>
      <vt:lpstr>LATAR BELAKANG NARASI</vt:lpstr>
      <vt:lpstr>PowerPoint Presentation</vt:lpstr>
      <vt:lpstr>PowerPoint Presentation</vt:lpstr>
      <vt:lpstr>PowerPoint Presentation</vt:lpstr>
      <vt:lpstr>PowerPoint Presentation</vt:lpstr>
      <vt:lpstr>PowerPoint Presentation</vt:lpstr>
      <vt:lpstr>KESIMPULAN</vt:lpstr>
      <vt:lpstr>Revolusi Industri 4.0 &amp; GenAI </vt:lpstr>
      <vt:lpstr>Society 5.0 &amp; GenAI</vt:lpstr>
      <vt:lpstr>Era AI dengan Fokus pada Generative AI</vt:lpstr>
      <vt:lpstr>Tabel Hubungan RI4.0,S5.0 dan AI</vt:lpstr>
      <vt:lpstr>PowerPoint Presentation</vt:lpstr>
      <vt:lpstr>KESIMPULAN</vt:lpstr>
      <vt:lpstr>TRANSFORMASI DIGITAL</vt:lpstr>
      <vt:lpstr>TRANSFORMASI DIGITAL?</vt:lpstr>
      <vt:lpstr>PowerPoint Presentation</vt:lpstr>
      <vt:lpstr>Transformasi Digital dalam Organisasi atau Lembaga</vt:lpstr>
      <vt:lpstr>Unsur Penting Transformasi Digital</vt:lpstr>
      <vt:lpstr>PowerPoint Presentation</vt:lpstr>
      <vt:lpstr>PERLUNYA TRANSFORMASI DIGITAL LPPA PWA JAWA TENGAH</vt:lpstr>
      <vt:lpstr>PowerPoint Presentation</vt:lpstr>
      <vt:lpstr>PowerPoint Presentation</vt:lpstr>
      <vt:lpstr>PowerPoint Presentation</vt:lpstr>
      <vt:lpstr>PowerPoint Presentation</vt:lpstr>
      <vt:lpstr>PowerPoint Presentation</vt:lpstr>
      <vt:lpstr>PowerPoint Presentation</vt:lpstr>
      <vt:lpstr>Penjelasan Mindmap:</vt:lpstr>
      <vt:lpstr>Langkah Strategis Transformasi Digital</vt:lpstr>
      <vt:lpstr>PowerPoint Presentation</vt:lpstr>
      <vt:lpstr>PowerPoint Presentation</vt:lpstr>
      <vt:lpstr>Prinsip Transformasi Digital:</vt:lpstr>
      <vt:lpstr>Manfaat Transformasi Digital untuk ‘Aisyiyah:</vt:lpstr>
      <vt:lpstr>PowerPoint Presentation</vt:lpstr>
      <vt:lpstr>Penjelasan Mindmap:</vt:lpstr>
      <vt:lpstr>PERAN BASIS DATA DAN GEN AI BAGI LPPA</vt:lpstr>
      <vt:lpstr>Basis Data untuk Penelitian dan Publikasi</vt:lpstr>
      <vt:lpstr>Generative AI untuk Pemantauan Program</vt:lpstr>
      <vt:lpstr>Generative AI untuk Penelitian dan Edukasi</vt:lpstr>
      <vt:lpstr>Basis Data dan Gen AI untuk Pemantauan Program di Daerah Terpencil</vt:lpstr>
      <vt:lpstr>Dashboard dan Analisis Terintegrasi dengan Gen AI</vt:lpstr>
      <vt:lpstr>Langkah Implementasi untuk LPPA Jawa Tengah</vt:lpstr>
      <vt:lpstr>Keunggulan Basis Data dan Gen AI</vt:lpstr>
      <vt:lpstr>PERSIAPAN TRANSFORMASI DIGITAL ERA AI</vt:lpstr>
      <vt:lpstr>1. Visi dan Strategi Digital</vt:lpstr>
      <vt:lpstr>2. Infrastruktur Teknologi</vt:lpstr>
      <vt:lpstr>3. Digitalisasi Data</vt:lpstr>
      <vt:lpstr>4. Pemanfaatan AI</vt:lpstr>
      <vt:lpstr>5. Pelatihan dan Literasi Digital</vt:lpstr>
      <vt:lpstr>6. Kebijakan Keamanan Data</vt:lpstr>
      <vt:lpstr>7. Pengembangan Platform Digital</vt:lpstr>
      <vt:lpstr>8. Kolaborasi dan Kemitraan Teknologi</vt:lpstr>
      <vt:lpstr>9. Monitoring dan Evaluasi</vt:lpstr>
      <vt:lpstr>10. Budaya Digital di Organisasi</vt:lpstr>
      <vt:lpstr>Keuntungan Transformasi Digital bagi LPPA</vt:lpstr>
      <vt:lpstr>PowerPoint Presentation</vt:lpstr>
      <vt:lpstr>PowerPoint Presentation</vt:lpstr>
      <vt:lpstr>1. Kurangnya Literasi Digital</vt:lpstr>
      <vt:lpstr>2. Infrastruktur Teknologi yang Tidak Merata</vt:lpstr>
      <vt:lpstr>3. Resistensi terhadap Perubahan</vt:lpstr>
      <vt:lpstr>4. Kekurangan Dana</vt:lpstr>
      <vt:lpstr>5. Kesenjangan Keterampilan</vt:lpstr>
      <vt:lpstr>6. Keamanan Data</vt:lpstr>
      <vt:lpstr>7. Kurangnya Keselarasan Antar Daerah/Cabang</vt:lpstr>
      <vt:lpstr>8. Adaptasi AI pada Konteks Keislaman</vt:lpstr>
      <vt:lpstr>9. Ketergantungan pada Penyedia Teknologi</vt:lpstr>
      <vt:lpstr>PowerPoint Presentation</vt:lpstr>
      <vt:lpstr>Kesimpulan</vt:lpstr>
      <vt:lpstr>Daftar Link Pemantik Diskusi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KASMUI RASIDJAN</dc:creator>
  <cp:lastModifiedBy>KASMUI RASIDJAN</cp:lastModifiedBy>
  <cp:revision>391</cp:revision>
  <cp:lastPrinted>2025-01-04T22:15:02Z</cp:lastPrinted>
  <dcterms:created xsi:type="dcterms:W3CDTF">2025-01-03T22:19:49Z</dcterms:created>
  <dcterms:modified xsi:type="dcterms:W3CDTF">2025-01-04T22:18:15Z</dcterms:modified>
</cp:coreProperties>
</file>